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Lst>
  <p:notesMasterIdLst>
    <p:notesMasterId r:id="rId16"/>
  </p:notesMasterIdLst>
  <p:sldIdLst>
    <p:sldId id="257" r:id="rId6"/>
    <p:sldId id="259" r:id="rId7"/>
    <p:sldId id="260" r:id="rId8"/>
    <p:sldId id="269" r:id="rId9"/>
    <p:sldId id="265" r:id="rId10"/>
    <p:sldId id="270" r:id="rId11"/>
    <p:sldId id="266" r:id="rId12"/>
    <p:sldId id="267" r:id="rId13"/>
    <p:sldId id="264" r:id="rId14"/>
    <p:sldId id="268" r:id="rId15"/>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2756" autoAdjust="0"/>
  </p:normalViewPr>
  <p:slideViewPr>
    <p:cSldViewPr>
      <p:cViewPr>
        <p:scale>
          <a:sx n="60" d="100"/>
          <a:sy n="60" d="100"/>
        </p:scale>
        <p:origin x="-3084" y="-3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GB"/>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9A949958-EB49-475C-B441-DE72039B8307}" type="datetimeFigureOut">
              <a:rPr lang="en-GB" smtClean="0"/>
              <a:t>13/09/2017</a:t>
            </a:fld>
            <a:endParaRPr lang="en-GB"/>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GB"/>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GB"/>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42651267-7279-4972-8900-71C879B399E1}" type="slidenum">
              <a:rPr lang="en-GB" smtClean="0"/>
              <a:t>‹#›</a:t>
            </a:fld>
            <a:endParaRPr lang="en-GB"/>
          </a:p>
        </p:txBody>
      </p:sp>
    </p:spTree>
    <p:extLst>
      <p:ext uri="{BB962C8B-B14F-4D97-AF65-F5344CB8AC3E}">
        <p14:creationId xmlns:p14="http://schemas.microsoft.com/office/powerpoint/2010/main" val="3163445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F5AC4B2-AB48-440B-AAAA-FEC28DDBFE19}"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2949274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126">
              <a:defRPr/>
            </a:pPr>
            <a:r>
              <a:rPr lang="en-GB" sz="1600" dirty="0">
                <a:latin typeface="Tahoma"/>
                <a:ea typeface="Times New Roman"/>
              </a:rPr>
              <a:t>These time slots are indicative of when the contractor will arrive to begin the task order.</a:t>
            </a:r>
          </a:p>
          <a:p>
            <a:pPr defTabSz="933126">
              <a:defRPr/>
            </a:pPr>
            <a:r>
              <a:rPr lang="en-GB" sz="1600" dirty="0">
                <a:latin typeface="Tahoma"/>
                <a:ea typeface="Times New Roman"/>
              </a:rPr>
              <a:t>The task order takes as long as required and does not need to necessarily be completed within this time period.</a:t>
            </a:r>
          </a:p>
          <a:p>
            <a:pPr defTabSz="933126">
              <a:defRPr/>
            </a:pPr>
            <a:r>
              <a:rPr lang="en-GB" sz="1600" dirty="0">
                <a:latin typeface="Tahoma"/>
                <a:ea typeface="Times New Roman"/>
              </a:rPr>
              <a:t>The contractor will advise the tenant how long the task order will take to complete including any H&amp;S implications.</a:t>
            </a:r>
          </a:p>
          <a:p>
            <a:pPr defTabSz="933126">
              <a:defRPr/>
            </a:pPr>
            <a:r>
              <a:rPr lang="en-GB" sz="1600" dirty="0">
                <a:latin typeface="Tahoma"/>
                <a:ea typeface="Times New Roman"/>
              </a:rPr>
              <a:t> </a:t>
            </a:r>
          </a:p>
          <a:p>
            <a:r>
              <a:rPr lang="en-GB" sz="1600" dirty="0"/>
              <a:t>The Contractor’s text messaging facility must be used to confirm and update the customer when appointment arranged to the following : </a:t>
            </a:r>
          </a:p>
          <a:p>
            <a:pPr marL="171430" indent="-171430">
              <a:buFont typeface="Arial" panose="020B0604020202020204" pitchFamily="34" charset="0"/>
              <a:buChar char="•"/>
            </a:pPr>
            <a:r>
              <a:rPr lang="en-GB" sz="1600" dirty="0"/>
              <a:t> Confirmation text (immediately) when appointment arranged </a:t>
            </a:r>
          </a:p>
          <a:p>
            <a:pPr marL="171430" indent="-171430">
              <a:buFont typeface="Arial" panose="020B0604020202020204" pitchFamily="34" charset="0"/>
              <a:buChar char="•"/>
            </a:pPr>
            <a:r>
              <a:rPr lang="en-GB" sz="1600" dirty="0"/>
              <a:t> Confirmation 24 (twenty four) hours prior to agreed appointment time. </a:t>
            </a:r>
          </a:p>
          <a:p>
            <a:pPr marL="171430" indent="-171430">
              <a:buFont typeface="Arial" panose="020B0604020202020204" pitchFamily="34" charset="0"/>
              <a:buChar char="•"/>
            </a:pPr>
            <a:r>
              <a:rPr lang="en-GB" sz="1600" dirty="0"/>
              <a:t> Confirmation on morning of appointment, to be a minimum of 1 (one) hour before arrival time. </a:t>
            </a:r>
          </a:p>
          <a:p>
            <a:r>
              <a:rPr lang="en-GB" sz="1600" dirty="0"/>
              <a:t>	</a:t>
            </a:r>
            <a:endParaRPr lang="en-GB" sz="1600" dirty="0">
              <a:latin typeface="Tahoma"/>
              <a:ea typeface="Times New Roman"/>
            </a:endParaRPr>
          </a:p>
          <a:p>
            <a:endParaRPr lang="en-GB" dirty="0"/>
          </a:p>
        </p:txBody>
      </p:sp>
      <p:sp>
        <p:nvSpPr>
          <p:cNvPr id="4" name="Slide Number Placeholder 3"/>
          <p:cNvSpPr>
            <a:spLocks noGrp="1"/>
          </p:cNvSpPr>
          <p:nvPr>
            <p:ph type="sldNum" sz="quarter" idx="10"/>
          </p:nvPr>
        </p:nvSpPr>
        <p:spPr/>
        <p:txBody>
          <a:bodyPr/>
          <a:lstStyle/>
          <a:p>
            <a:fld id="{0F5AC4B2-AB48-440B-AAAA-FEC28DDBFE19}" type="slidenum">
              <a:rPr lang="en-GB" smtClean="0">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20174604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651267-7279-4972-8900-71C879B399E1}" type="slidenum">
              <a:rPr lang="en-GB" smtClean="0"/>
              <a:t>3</a:t>
            </a:fld>
            <a:endParaRPr lang="en-GB"/>
          </a:p>
        </p:txBody>
      </p:sp>
    </p:spTree>
    <p:extLst>
      <p:ext uri="{BB962C8B-B14F-4D97-AF65-F5344CB8AC3E}">
        <p14:creationId xmlns:p14="http://schemas.microsoft.com/office/powerpoint/2010/main" val="647090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651267-7279-4972-8900-71C879B399E1}" type="slidenum">
              <a:rPr lang="en-GB" smtClean="0"/>
              <a:t>6</a:t>
            </a:fld>
            <a:endParaRPr lang="en-GB"/>
          </a:p>
        </p:txBody>
      </p:sp>
    </p:spTree>
    <p:extLst>
      <p:ext uri="{BB962C8B-B14F-4D97-AF65-F5344CB8AC3E}">
        <p14:creationId xmlns:p14="http://schemas.microsoft.com/office/powerpoint/2010/main" val="1464155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rotWithShape="1">
          <a:gsLst>
            <a:gs pos="17000">
              <a:schemeClr val="tx1"/>
            </a:gs>
            <a:gs pos="52000">
              <a:schemeClr val="bg2">
                <a:tint val="83000"/>
                <a:satMod val="32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lt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lt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48874B07-B9D9-41DB-832C-FDDBA40CED69}" type="slidenum">
              <a:rPr lang="en-US" altLang="en-US" smtClean="0">
                <a:solidFill>
                  <a:srgbClr val="DBF5F9">
                    <a:shade val="90000"/>
                  </a:srgbClr>
                </a:solidFill>
              </a:rPr>
              <a:pPr/>
              <a:t>‹#›</a:t>
            </a:fld>
            <a:endParaRPr lang="en-US" altLang="en-US">
              <a:solidFill>
                <a:srgbClr val="DBF5F9">
                  <a:shade val="90000"/>
                </a:srgbClr>
              </a:solidFill>
            </a:endParaRPr>
          </a:p>
        </p:txBody>
      </p:sp>
    </p:spTree>
    <p:extLst>
      <p:ext uri="{BB962C8B-B14F-4D97-AF65-F5344CB8AC3E}">
        <p14:creationId xmlns:p14="http://schemas.microsoft.com/office/powerpoint/2010/main" val="110848938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lt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63E8AF97-7B42-4927-9913-85C3B2A9D3DC}" type="slidenum">
              <a:rPr lang="en-US" altLang="en-US" smtClean="0">
                <a:solidFill>
                  <a:srgbClr val="04617B">
                    <a:shade val="90000"/>
                  </a:srgbClr>
                </a:solidFill>
              </a:rPr>
              <a:pPr/>
              <a:t>‹#›</a:t>
            </a:fld>
            <a:endParaRPr lang="en-US" altLang="en-US">
              <a:solidFill>
                <a:srgbClr val="04617B">
                  <a:shade val="90000"/>
                </a:srgbClr>
              </a:solidFill>
            </a:endParaRPr>
          </a:p>
        </p:txBody>
      </p:sp>
    </p:spTree>
    <p:extLst>
      <p:ext uri="{BB962C8B-B14F-4D97-AF65-F5344CB8AC3E}">
        <p14:creationId xmlns:p14="http://schemas.microsoft.com/office/powerpoint/2010/main" val="1212651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lt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02ADDDAB-6DA0-4F82-9A79-FFC4DFE4F17B}" type="slidenum">
              <a:rPr lang="en-US" altLang="en-US" smtClean="0">
                <a:solidFill>
                  <a:srgbClr val="04617B">
                    <a:shade val="90000"/>
                  </a:srgbClr>
                </a:solidFill>
              </a:rPr>
              <a:pPr/>
              <a:t>‹#›</a:t>
            </a:fld>
            <a:endParaRPr lang="en-US" altLang="en-US">
              <a:solidFill>
                <a:srgbClr val="04617B">
                  <a:shade val="90000"/>
                </a:srgbClr>
              </a:solidFill>
            </a:endParaRPr>
          </a:p>
        </p:txBody>
      </p:sp>
    </p:spTree>
    <p:extLst>
      <p:ext uri="{BB962C8B-B14F-4D97-AF65-F5344CB8AC3E}">
        <p14:creationId xmlns:p14="http://schemas.microsoft.com/office/powerpoint/2010/main" val="9092010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gradFill rotWithShape="1">
          <a:gsLst>
            <a:gs pos="13000">
              <a:schemeClr val="tx1"/>
            </a:gs>
            <a:gs pos="47000">
              <a:schemeClr val="bg2">
                <a:tint val="83000"/>
                <a:satMod val="32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extLst>
      <p:ext uri="{BB962C8B-B14F-4D97-AF65-F5344CB8AC3E}">
        <p14:creationId xmlns:p14="http://schemas.microsoft.com/office/powerpoint/2010/main" val="367266177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7485781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rotWithShape="1">
          <a:gsLst>
            <a:gs pos="13000">
              <a:schemeClr val="tx1"/>
            </a:gs>
            <a:gs pos="44000">
              <a:schemeClr val="bg2">
                <a:tint val="83000"/>
                <a:satMod val="32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601978958"/>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9988052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6905908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14661867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024492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821452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lt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9CCB28AA-DDD1-4CD4-B08F-59CC4806F02C}" type="slidenum">
              <a:rPr lang="en-US" altLang="en-US" smtClean="0">
                <a:solidFill>
                  <a:srgbClr val="04617B">
                    <a:shade val="90000"/>
                  </a:srgbClr>
                </a:solidFill>
              </a:rPr>
              <a:pPr/>
              <a:t>‹#›</a:t>
            </a:fld>
            <a:endParaRPr lang="en-US" altLang="en-US">
              <a:solidFill>
                <a:srgbClr val="04617B">
                  <a:shade val="90000"/>
                </a:srgbClr>
              </a:solidFill>
            </a:endParaRPr>
          </a:p>
        </p:txBody>
      </p:sp>
    </p:spTree>
    <p:extLst>
      <p:ext uri="{BB962C8B-B14F-4D97-AF65-F5344CB8AC3E}">
        <p14:creationId xmlns:p14="http://schemas.microsoft.com/office/powerpoint/2010/main" val="31754942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userDrawn="1"/>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18593425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0059188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614961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lt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lt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EBD76385-57A9-4B53-8599-D3A3D041F168}" type="slidenum">
              <a:rPr lang="en-US" altLang="en-US" smtClean="0">
                <a:solidFill>
                  <a:srgbClr val="DBF5F9">
                    <a:shade val="90000"/>
                  </a:srgbClr>
                </a:solidFill>
              </a:rPr>
              <a:pPr/>
              <a:t>‹#›</a:t>
            </a:fld>
            <a:endParaRPr lang="en-US" altLang="en-US">
              <a:solidFill>
                <a:srgbClr val="DBF5F9">
                  <a:shade val="90000"/>
                </a:srgbClr>
              </a:solidFill>
            </a:endParaRPr>
          </a:p>
        </p:txBody>
      </p:sp>
    </p:spTree>
    <p:extLst>
      <p:ext uri="{BB962C8B-B14F-4D97-AF65-F5344CB8AC3E}">
        <p14:creationId xmlns:p14="http://schemas.microsoft.com/office/powerpoint/2010/main" val="352415153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lt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CB0FD306-5955-47B4-B807-F0C526D9EEC5}" type="slidenum">
              <a:rPr lang="en-US" altLang="en-US" smtClean="0">
                <a:solidFill>
                  <a:srgbClr val="04617B">
                    <a:shade val="90000"/>
                  </a:srgbClr>
                </a:solidFill>
              </a:rPr>
              <a:pPr/>
              <a:t>‹#›</a:t>
            </a:fld>
            <a:endParaRPr lang="en-US" altLang="en-US">
              <a:solidFill>
                <a:srgbClr val="04617B">
                  <a:shade val="90000"/>
                </a:srgbClr>
              </a:solidFill>
            </a:endParaRPr>
          </a:p>
        </p:txBody>
      </p:sp>
    </p:spTree>
    <p:extLst>
      <p:ext uri="{BB962C8B-B14F-4D97-AF65-F5344CB8AC3E}">
        <p14:creationId xmlns:p14="http://schemas.microsoft.com/office/powerpoint/2010/main" val="1750153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lt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lt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5E7DA940-00AD-49B9-A084-B221F977C673}" type="slidenum">
              <a:rPr lang="en-US" altLang="en-US" smtClean="0">
                <a:solidFill>
                  <a:srgbClr val="04617B">
                    <a:shade val="90000"/>
                  </a:srgbClr>
                </a:solidFill>
              </a:rPr>
              <a:pPr/>
              <a:t>‹#›</a:t>
            </a:fld>
            <a:endParaRPr lang="en-US" altLang="en-US">
              <a:solidFill>
                <a:srgbClr val="04617B">
                  <a:shade val="90000"/>
                </a:srgbClr>
              </a:solidFill>
            </a:endParaRPr>
          </a:p>
        </p:txBody>
      </p:sp>
    </p:spTree>
    <p:extLst>
      <p:ext uri="{BB962C8B-B14F-4D97-AF65-F5344CB8AC3E}">
        <p14:creationId xmlns:p14="http://schemas.microsoft.com/office/powerpoint/2010/main" val="3500569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lt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lt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D93A4691-C3F0-4EDA-852E-B0546F88E750}" type="slidenum">
              <a:rPr lang="en-US" altLang="en-US" smtClean="0">
                <a:solidFill>
                  <a:srgbClr val="04617B">
                    <a:shade val="90000"/>
                  </a:srgbClr>
                </a:solidFill>
              </a:rPr>
              <a:pPr/>
              <a:t>‹#›</a:t>
            </a:fld>
            <a:endParaRPr lang="en-US" altLang="en-US">
              <a:solidFill>
                <a:srgbClr val="04617B">
                  <a:shade val="90000"/>
                </a:srgbClr>
              </a:solidFill>
            </a:endParaRPr>
          </a:p>
        </p:txBody>
      </p:sp>
    </p:spTree>
    <p:extLst>
      <p:ext uri="{BB962C8B-B14F-4D97-AF65-F5344CB8AC3E}">
        <p14:creationId xmlns:p14="http://schemas.microsoft.com/office/powerpoint/2010/main" val="708160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lt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8CEA1952-8583-4B46-9C3C-7B28C1B91109}" type="slidenum">
              <a:rPr lang="en-US" altLang="en-US" smtClean="0">
                <a:solidFill>
                  <a:srgbClr val="04617B">
                    <a:shade val="90000"/>
                  </a:srgbClr>
                </a:solidFill>
              </a:rPr>
              <a:pPr/>
              <a:t>‹#›</a:t>
            </a:fld>
            <a:endParaRPr lang="en-US" altLang="en-US">
              <a:solidFill>
                <a:srgbClr val="04617B">
                  <a:shade val="90000"/>
                </a:srgbClr>
              </a:solidFill>
            </a:endParaRPr>
          </a:p>
        </p:txBody>
      </p:sp>
    </p:spTree>
    <p:extLst>
      <p:ext uri="{BB962C8B-B14F-4D97-AF65-F5344CB8AC3E}">
        <p14:creationId xmlns:p14="http://schemas.microsoft.com/office/powerpoint/2010/main" val="3254401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lt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49081BEC-B0D4-49C7-BDFE-9882F45C009A}" type="slidenum">
              <a:rPr lang="en-US" altLang="en-US" smtClean="0">
                <a:solidFill>
                  <a:srgbClr val="04617B">
                    <a:shade val="90000"/>
                  </a:srgbClr>
                </a:solidFill>
              </a:rPr>
              <a:pPr/>
              <a:t>‹#›</a:t>
            </a:fld>
            <a:endParaRPr lang="en-US" altLang="en-US">
              <a:solidFill>
                <a:srgbClr val="04617B">
                  <a:shade val="90000"/>
                </a:srgbClr>
              </a:solidFill>
            </a:endParaRPr>
          </a:p>
        </p:txBody>
      </p:sp>
    </p:spTree>
    <p:extLst>
      <p:ext uri="{BB962C8B-B14F-4D97-AF65-F5344CB8AC3E}">
        <p14:creationId xmlns:p14="http://schemas.microsoft.com/office/powerpoint/2010/main" val="3233950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fontAlgn="base">
              <a:spcBef>
                <a:spcPct val="20000"/>
              </a:spcBef>
              <a:spcAft>
                <a:spcPct val="0"/>
              </a:spcAft>
              <a:buClr>
                <a:srgbClr val="CC0000"/>
              </a:buClr>
              <a:buSzPct val="75000"/>
              <a:buFont typeface="Wingdings" pitchFamily="2" charset="2"/>
              <a:buNone/>
            </a:pPr>
            <a:endParaRPr lang="en-US" sz="2800" b="1" i="1">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fontAlgn="base">
              <a:spcBef>
                <a:spcPct val="20000"/>
              </a:spcBef>
              <a:spcAft>
                <a:spcPct val="0"/>
              </a:spcAft>
              <a:buClr>
                <a:srgbClr val="CC0000"/>
              </a:buClr>
              <a:buSzPct val="75000"/>
              <a:buFont typeface="Wingdings" pitchFamily="2" charset="2"/>
              <a:buNone/>
            </a:pPr>
            <a:endParaRPr lang="en-US" sz="2800" b="1" i="1">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lt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lt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5E106854-093E-4329-8A33-CEB12E6F2DCA}" type="slidenum">
              <a:rPr lang="en-US" altLang="en-US" smtClean="0">
                <a:solidFill>
                  <a:srgbClr val="04617B">
                    <a:shade val="90000"/>
                  </a:srgbClr>
                </a:solidFill>
              </a:rPr>
              <a:pPr/>
              <a:t>‹#›</a:t>
            </a:fld>
            <a:endParaRPr lang="en-US" alt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base">
              <a:spcBef>
                <a:spcPct val="20000"/>
              </a:spcBef>
              <a:spcAft>
                <a:spcPct val="0"/>
              </a:spcAft>
              <a:buClr>
                <a:srgbClr val="CC0000"/>
              </a:buClr>
              <a:buSzPct val="75000"/>
              <a:buFont typeface="Wingdings" pitchFamily="2" charset="2"/>
              <a:buNone/>
            </a:pPr>
            <a:endParaRPr lang="en-US" sz="2800" b="1" i="1">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base">
              <a:spcBef>
                <a:spcPct val="20000"/>
              </a:spcBef>
              <a:spcAft>
                <a:spcPct val="0"/>
              </a:spcAft>
              <a:buClr>
                <a:srgbClr val="CC0000"/>
              </a:buClr>
              <a:buSzPct val="75000"/>
              <a:buFont typeface="Wingdings" pitchFamily="2" charset="2"/>
              <a:buNone/>
            </a:pPr>
            <a:endParaRPr lang="en-US" sz="2800" b="1" i="1">
              <a:solidFill>
                <a:prstClr val="black"/>
              </a:solidFill>
            </a:endParaRPr>
          </a:p>
        </p:txBody>
      </p:sp>
    </p:spTree>
    <p:extLst>
      <p:ext uri="{BB962C8B-B14F-4D97-AF65-F5344CB8AC3E}">
        <p14:creationId xmlns:p14="http://schemas.microsoft.com/office/powerpoint/2010/main" val="120006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base">
              <a:spcBef>
                <a:spcPct val="20000"/>
              </a:spcBef>
              <a:spcAft>
                <a:spcPct val="0"/>
              </a:spcAft>
              <a:buClr>
                <a:srgbClr val="CC0000"/>
              </a:buClr>
              <a:buSzPct val="75000"/>
              <a:buFont typeface="Wingdings" pitchFamily="2" charset="2"/>
              <a:buNone/>
            </a:pPr>
            <a:endParaRPr lang="en-US" sz="2800" b="1" i="1">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base">
              <a:spcBef>
                <a:spcPct val="20000"/>
              </a:spcBef>
              <a:spcAft>
                <a:spcPct val="0"/>
              </a:spcAft>
              <a:buClr>
                <a:srgbClr val="CC0000"/>
              </a:buClr>
              <a:buSzPct val="75000"/>
              <a:buFont typeface="Wingdings" pitchFamily="2" charset="2"/>
              <a:buNone/>
            </a:pPr>
            <a:endParaRPr lang="en-US" sz="2800" b="1" i="1">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20000"/>
              </a:spcBef>
              <a:spcAft>
                <a:spcPct val="0"/>
              </a:spcAft>
              <a:buClr>
                <a:srgbClr val="CC0000"/>
              </a:buClr>
              <a:buSzPct val="75000"/>
              <a:buFont typeface="Wingdings" pitchFamily="2" charset="2"/>
              <a:buNone/>
            </a:pPr>
            <a:endParaRPr lang="en-US" altLang="en-US" b="1" i="1">
              <a:solidFill>
                <a:srgbClr val="04617B">
                  <a:shade val="90000"/>
                </a:srgbClr>
              </a:solidFill>
              <a:latin typeface="Arial" charset="0"/>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20000"/>
              </a:spcBef>
              <a:spcAft>
                <a:spcPct val="0"/>
              </a:spcAft>
              <a:buClr>
                <a:srgbClr val="CC0000"/>
              </a:buClr>
              <a:buSzPct val="75000"/>
              <a:buFont typeface="Wingdings" pitchFamily="2" charset="2"/>
              <a:buNone/>
            </a:pPr>
            <a:endParaRPr lang="en-US" altLang="en-US" b="1" i="1">
              <a:solidFill>
                <a:srgbClr val="04617B">
                  <a:shade val="90000"/>
                </a:srgbClr>
              </a:solidFill>
              <a:latin typeface="Arial" charset="0"/>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fontAlgn="base">
              <a:spcBef>
                <a:spcPct val="20000"/>
              </a:spcBef>
              <a:spcAft>
                <a:spcPct val="0"/>
              </a:spcAft>
              <a:buClr>
                <a:srgbClr val="CC0000"/>
              </a:buClr>
              <a:buSzPct val="75000"/>
              <a:buFont typeface="Wingdings" pitchFamily="2" charset="2"/>
              <a:buNone/>
            </a:pPr>
            <a:fld id="{0DEE4A1B-68FB-438C-93BE-7F31DDADE7A6}" type="slidenum">
              <a:rPr lang="en-US" altLang="en-US" b="1" i="1" smtClean="0">
                <a:solidFill>
                  <a:srgbClr val="04617B">
                    <a:shade val="90000"/>
                  </a:srgbClr>
                </a:solidFill>
                <a:latin typeface="Arial" charset="0"/>
              </a:rPr>
              <a:pPr fontAlgn="base">
                <a:spcBef>
                  <a:spcPct val="20000"/>
                </a:spcBef>
                <a:spcAft>
                  <a:spcPct val="0"/>
                </a:spcAft>
                <a:buClr>
                  <a:srgbClr val="CC0000"/>
                </a:buClr>
                <a:buSzPct val="75000"/>
                <a:buFont typeface="Wingdings" pitchFamily="2" charset="2"/>
                <a:buNone/>
              </a:pPr>
              <a:t>‹#›</a:t>
            </a:fld>
            <a:endParaRPr lang="en-US" altLang="en-US" b="1" i="1">
              <a:solidFill>
                <a:srgbClr val="04617B">
                  <a:shade val="90000"/>
                </a:srgbClr>
              </a:solidFill>
              <a:latin typeface="Arial" charset="0"/>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fontAlgn="base">
                <a:spcBef>
                  <a:spcPct val="20000"/>
                </a:spcBef>
                <a:spcAft>
                  <a:spcPct val="0"/>
                </a:spcAft>
                <a:buClr>
                  <a:srgbClr val="CC0000"/>
                </a:buClr>
                <a:buSzPct val="75000"/>
                <a:buFont typeface="Wingdings" pitchFamily="2" charset="2"/>
                <a:buNone/>
              </a:pPr>
              <a:endParaRPr lang="en-US" sz="2800" b="1" i="1">
                <a:solidFill>
                  <a:prstClr val="black"/>
                </a:solidFill>
                <a:latin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fontAlgn="base">
                <a:spcBef>
                  <a:spcPct val="20000"/>
                </a:spcBef>
                <a:spcAft>
                  <a:spcPct val="0"/>
                </a:spcAft>
                <a:buClr>
                  <a:srgbClr val="CC0000"/>
                </a:buClr>
                <a:buSzPct val="75000"/>
                <a:buFont typeface="Wingdings" pitchFamily="2" charset="2"/>
                <a:buNone/>
              </a:pPr>
              <a:endParaRPr lang="en-US" sz="2800" b="1" i="1">
                <a:solidFill>
                  <a:prstClr val="black"/>
                </a:solidFill>
                <a:latin typeface="Arial" charset="0"/>
              </a:endParaRPr>
            </a:p>
          </p:txBody>
        </p:sp>
      </p:grpSp>
      <p:pic>
        <p:nvPicPr>
          <p:cNvPr id="3" name="Picture 2"/>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67544" y="6254626"/>
            <a:ext cx="3600400" cy="495894"/>
          </a:xfrm>
          <a:prstGeom prst="rect">
            <a:avLst/>
          </a:prstGeom>
        </p:spPr>
      </p:pic>
    </p:spTree>
    <p:extLst>
      <p:ext uri="{BB962C8B-B14F-4D97-AF65-F5344CB8AC3E}">
        <p14:creationId xmlns:p14="http://schemas.microsoft.com/office/powerpoint/2010/main" val="38412669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0" indent="0" algn="l" rtl="0" eaLnBrk="1" latinLnBrk="0" hangingPunct="1">
        <a:spcBef>
          <a:spcPct val="20000"/>
        </a:spcBef>
        <a:buClr>
          <a:schemeClr val="accent3"/>
        </a:buClr>
        <a:buSzPct val="95000"/>
        <a:buFont typeface="Wingdings 2"/>
        <a:buNone/>
        <a:defRPr kumimoji="0" sz="2600" b="1"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pic>
        <p:nvPicPr>
          <p:cNvPr id="4" name="Picture 3"/>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67544" y="6309320"/>
            <a:ext cx="3600400" cy="494446"/>
          </a:xfrm>
          <a:prstGeom prst="rect">
            <a:avLst/>
          </a:prstGeom>
        </p:spPr>
      </p:pic>
    </p:spTree>
    <p:extLst>
      <p:ext uri="{BB962C8B-B14F-4D97-AF65-F5344CB8AC3E}">
        <p14:creationId xmlns:p14="http://schemas.microsoft.com/office/powerpoint/2010/main" val="1969498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620688"/>
            <a:ext cx="7851648" cy="3888432"/>
          </a:xfrm>
        </p:spPr>
        <p:txBody>
          <a:bodyPr>
            <a:normAutofit/>
          </a:bodyPr>
          <a:lstStyle/>
          <a:p>
            <a:pPr algn="ctr"/>
            <a:r>
              <a:rPr lang="en-GB" dirty="0" smtClean="0">
                <a:latin typeface="Arial" panose="020B0604020202020204" pitchFamily="34" charset="0"/>
                <a:cs typeface="Arial" panose="020B0604020202020204" pitchFamily="34" charset="0"/>
              </a:rPr>
              <a:t>Asset Management</a:t>
            </a:r>
            <a:br>
              <a:rPr lang="en-GB" dirty="0" smtClean="0">
                <a:latin typeface="Arial" panose="020B0604020202020204" pitchFamily="34" charset="0"/>
                <a:cs typeface="Arial" panose="020B0604020202020204" pitchFamily="34" charset="0"/>
              </a:rPr>
            </a:br>
            <a:r>
              <a:rPr lang="en-GB" dirty="0" smtClean="0">
                <a:latin typeface="Arial" panose="020B0604020202020204" pitchFamily="34" charset="0"/>
                <a:cs typeface="Arial" panose="020B0604020202020204" pitchFamily="34" charset="0"/>
              </a:rPr>
              <a:t>Contracts </a:t>
            </a:r>
            <a:br>
              <a:rPr lang="en-GB" dirty="0" smtClean="0">
                <a:latin typeface="Arial" panose="020B0604020202020204" pitchFamily="34" charset="0"/>
                <a:cs typeface="Arial" panose="020B0604020202020204" pitchFamily="34" charset="0"/>
              </a:rPr>
            </a:br>
            <a:r>
              <a:rPr lang="en-GB" sz="4000" dirty="0" smtClean="0">
                <a:latin typeface="Arial" panose="020B0604020202020204" pitchFamily="34" charset="0"/>
                <a:cs typeface="Arial" panose="020B0604020202020204" pitchFamily="34" charset="0"/>
              </a:rPr>
              <a:t>Response</a:t>
            </a:r>
            <a:br>
              <a:rPr lang="en-GB" sz="4000" dirty="0" smtClean="0">
                <a:latin typeface="Arial" panose="020B0604020202020204" pitchFamily="34" charset="0"/>
                <a:cs typeface="Arial" panose="020B0604020202020204" pitchFamily="34" charset="0"/>
              </a:rPr>
            </a:br>
            <a:r>
              <a:rPr lang="en-GB" sz="4000" dirty="0" smtClean="0">
                <a:latin typeface="Arial" panose="020B0604020202020204" pitchFamily="34" charset="0"/>
                <a:cs typeface="Arial" panose="020B0604020202020204" pitchFamily="34" charset="0"/>
              </a:rPr>
              <a:t>Heating</a:t>
            </a:r>
            <a:br>
              <a:rPr lang="en-GB" sz="4000" dirty="0" smtClean="0">
                <a:latin typeface="Arial" panose="020B0604020202020204" pitchFamily="34" charset="0"/>
                <a:cs typeface="Arial" panose="020B0604020202020204" pitchFamily="34" charset="0"/>
              </a:rPr>
            </a:br>
            <a:r>
              <a:rPr lang="en-GB" sz="4000" dirty="0" smtClean="0">
                <a:latin typeface="Arial" panose="020B0604020202020204" pitchFamily="34" charset="0"/>
                <a:cs typeface="Arial" panose="020B0604020202020204" pitchFamily="34" charset="0"/>
              </a:rPr>
              <a:t>Planned Maintenance  </a:t>
            </a:r>
            <a:endParaRPr lang="en-GB" sz="40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83568" y="5157192"/>
            <a:ext cx="7854696" cy="1032520"/>
          </a:xfrm>
        </p:spPr>
        <p:txBody>
          <a:bodyPr>
            <a:normAutofit fontScale="62500" lnSpcReduction="20000"/>
          </a:bodyPr>
          <a:lstStyle/>
          <a:p>
            <a:endParaRPr lang="en-GB" dirty="0" smtClean="0">
              <a:solidFill>
                <a:schemeClr val="bg1">
                  <a:lumMod val="95000"/>
                  <a:lumOff val="5000"/>
                </a:schemeClr>
              </a:solidFill>
              <a:latin typeface="Arial" panose="020B0604020202020204" pitchFamily="34" charset="0"/>
              <a:cs typeface="Arial" panose="020B0604020202020204" pitchFamily="34" charset="0"/>
            </a:endParaRPr>
          </a:p>
          <a:p>
            <a:endParaRPr lang="en-GB" dirty="0" smtClean="0">
              <a:solidFill>
                <a:schemeClr val="bg1">
                  <a:lumMod val="95000"/>
                  <a:lumOff val="5000"/>
                </a:schemeClr>
              </a:solidFill>
              <a:latin typeface="Arial" panose="020B0604020202020204" pitchFamily="34" charset="0"/>
              <a:cs typeface="Arial" panose="020B0604020202020204" pitchFamily="34" charset="0"/>
            </a:endParaRPr>
          </a:p>
          <a:p>
            <a:r>
              <a:rPr lang="en-GB" dirty="0">
                <a:solidFill>
                  <a:schemeClr val="bg1">
                    <a:lumMod val="95000"/>
                    <a:lumOff val="5000"/>
                  </a:schemeClr>
                </a:solidFill>
                <a:latin typeface="Arial" panose="020B0604020202020204" pitchFamily="34" charset="0"/>
                <a:cs typeface="Arial" panose="020B0604020202020204" pitchFamily="34" charset="0"/>
              </a:rPr>
              <a:t>Paul Isherwood</a:t>
            </a:r>
            <a:endParaRPr lang="en-GB" dirty="0" smtClean="0">
              <a:solidFill>
                <a:schemeClr val="bg1">
                  <a:lumMod val="95000"/>
                  <a:lumOff val="5000"/>
                </a:schemeClr>
              </a:solidFill>
              <a:latin typeface="Arial" panose="020B0604020202020204" pitchFamily="34" charset="0"/>
              <a:cs typeface="Arial" panose="020B0604020202020204" pitchFamily="34" charset="0"/>
            </a:endParaRPr>
          </a:p>
          <a:p>
            <a:r>
              <a:rPr lang="en-GB" dirty="0" smtClean="0">
                <a:solidFill>
                  <a:schemeClr val="bg1">
                    <a:lumMod val="95000"/>
                    <a:lumOff val="5000"/>
                  </a:schemeClr>
                </a:solidFill>
                <a:latin typeface="Arial" panose="020B0604020202020204" pitchFamily="34" charset="0"/>
                <a:cs typeface="Arial" panose="020B0604020202020204" pitchFamily="34" charset="0"/>
              </a:rPr>
              <a:t>Director of Asset Management</a:t>
            </a:r>
          </a:p>
        </p:txBody>
      </p:sp>
    </p:spTree>
    <p:extLst>
      <p:ext uri="{BB962C8B-B14F-4D97-AF65-F5344CB8AC3E}">
        <p14:creationId xmlns:p14="http://schemas.microsoft.com/office/powerpoint/2010/main" val="839899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Planned Maintenance</a:t>
            </a:r>
            <a:endParaRPr lang="en-GB" dirty="0"/>
          </a:p>
        </p:txBody>
      </p:sp>
      <p:sp>
        <p:nvSpPr>
          <p:cNvPr id="3" name="Content Placeholder 2"/>
          <p:cNvSpPr>
            <a:spLocks noGrp="1"/>
          </p:cNvSpPr>
          <p:nvPr>
            <p:ph idx="1"/>
          </p:nvPr>
        </p:nvSpPr>
        <p:spPr/>
        <p:txBody>
          <a:bodyPr/>
          <a:lstStyle/>
          <a:p>
            <a:r>
              <a:rPr lang="en-GB" sz="3200" dirty="0" smtClean="0"/>
              <a:t>Choices </a:t>
            </a:r>
          </a:p>
          <a:p>
            <a:pPr lvl="1"/>
            <a:r>
              <a:rPr lang="en-GB" sz="3200" dirty="0" smtClean="0"/>
              <a:t>Number of Lots? </a:t>
            </a:r>
          </a:p>
          <a:p>
            <a:pPr lvl="1"/>
            <a:r>
              <a:rPr lang="en-GB" sz="3200" dirty="0" smtClean="0"/>
              <a:t>Kitchens and Bathrooms</a:t>
            </a:r>
          </a:p>
          <a:p>
            <a:pPr lvl="2"/>
            <a:r>
              <a:rPr lang="en-GB" sz="3200" dirty="0" smtClean="0"/>
              <a:t>Choice of 3/ Mix &amp; Match? </a:t>
            </a:r>
            <a:endParaRPr lang="en-GB" sz="3200" dirty="0"/>
          </a:p>
        </p:txBody>
      </p:sp>
    </p:spTree>
    <p:extLst>
      <p:ext uri="{BB962C8B-B14F-4D97-AF65-F5344CB8AC3E}">
        <p14:creationId xmlns:p14="http://schemas.microsoft.com/office/powerpoint/2010/main" val="1074581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normAutofit/>
          </a:bodyPr>
          <a:lstStyle/>
          <a:p>
            <a:r>
              <a:rPr lang="en-GB" dirty="0"/>
              <a:t>Contractor </a:t>
            </a:r>
            <a:r>
              <a:rPr lang="en-GB" dirty="0" smtClean="0">
                <a:solidFill>
                  <a:srgbClr val="04617B"/>
                </a:solidFill>
              </a:rPr>
              <a:t>Appointment</a:t>
            </a:r>
            <a:r>
              <a:rPr lang="en-GB" dirty="0" smtClean="0"/>
              <a:t> Slots</a:t>
            </a:r>
            <a:endParaRPr lang="en-GB" dirty="0"/>
          </a:p>
        </p:txBody>
      </p:sp>
      <p:sp>
        <p:nvSpPr>
          <p:cNvPr id="3" name="Content Placeholder 2"/>
          <p:cNvSpPr>
            <a:spLocks noGrp="1"/>
          </p:cNvSpPr>
          <p:nvPr>
            <p:ph idx="1"/>
          </p:nvPr>
        </p:nvSpPr>
        <p:spPr>
          <a:xfrm>
            <a:off x="467544" y="1340768"/>
            <a:ext cx="8229600" cy="4389120"/>
          </a:xfrm>
        </p:spPr>
        <p:txBody>
          <a:bodyPr/>
          <a:lstStyle/>
          <a:p>
            <a:r>
              <a:rPr lang="en-GB" dirty="0"/>
              <a:t> </a:t>
            </a:r>
            <a:r>
              <a:rPr lang="en-GB" dirty="0" smtClean="0">
                <a:solidFill>
                  <a:schemeClr val="accent1"/>
                </a:solidFill>
              </a:rPr>
              <a:t>CURRENT POSITION</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2851921665"/>
              </p:ext>
            </p:extLst>
          </p:nvPr>
        </p:nvGraphicFramePr>
        <p:xfrm>
          <a:off x="539552" y="1988841"/>
          <a:ext cx="7920878" cy="4176463"/>
        </p:xfrm>
        <a:graphic>
          <a:graphicData uri="http://schemas.openxmlformats.org/drawingml/2006/table">
            <a:tbl>
              <a:tblPr firstRow="1" firstCol="1" lastRow="1" lastCol="1" bandRow="1" bandCol="1">
                <a:tableStyleId>{5940675A-B579-460E-94D1-54222C63F5DA}</a:tableStyleId>
              </a:tblPr>
              <a:tblGrid>
                <a:gridCol w="625332"/>
                <a:gridCol w="4585772"/>
                <a:gridCol w="2709774"/>
              </a:tblGrid>
              <a:tr h="1781492">
                <a:tc gridSpan="3">
                  <a:txBody>
                    <a:bodyPr/>
                    <a:lstStyle/>
                    <a:p>
                      <a:pPr marL="457200">
                        <a:spcAft>
                          <a:spcPts val="0"/>
                        </a:spcAft>
                        <a:tabLst>
                          <a:tab pos="514350" algn="l"/>
                          <a:tab pos="97155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kumimoji="0" lang="en-GB" sz="1600" kern="1200" dirty="0">
                          <a:solidFill>
                            <a:schemeClr val="tx1"/>
                          </a:solidFill>
                          <a:latin typeface="+mn-lt"/>
                          <a:ea typeface="+mn-ea"/>
                          <a:cs typeface="+mn-cs"/>
                        </a:rPr>
                        <a:t>The Contractor is to offer the following slots both for those initial appointments and for any subsequent follow up appointments that may be necessary. The Contractor must accommodate the requirements of the Employer’s customer to ensure access to carry out task orders</a:t>
                      </a:r>
                      <a:r>
                        <a:rPr kumimoji="0" lang="en-GB" sz="1600" kern="1200" dirty="0" smtClean="0">
                          <a:solidFill>
                            <a:schemeClr val="tx1"/>
                          </a:solidFill>
                          <a:latin typeface="+mn-lt"/>
                          <a:ea typeface="+mn-ea"/>
                          <a:cs typeface="+mn-cs"/>
                        </a:rPr>
                        <a:t>.</a:t>
                      </a:r>
                    </a:p>
                    <a:p>
                      <a:pPr marL="457200" marR="0" indent="0" algn="l" defTabSz="914400" rtl="0" eaLnBrk="1" fontAlgn="auto" latinLnBrk="0" hangingPunct="1">
                        <a:lnSpc>
                          <a:spcPct val="100000"/>
                        </a:lnSpc>
                        <a:spcBef>
                          <a:spcPts val="0"/>
                        </a:spcBef>
                        <a:spcAft>
                          <a:spcPts val="0"/>
                        </a:spcAft>
                        <a:buClrTx/>
                        <a:buSzTx/>
                        <a:buFontTx/>
                        <a:buNone/>
                        <a:tabLst>
                          <a:tab pos="514350" algn="l"/>
                          <a:tab pos="97155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defRPr/>
                      </a:pPr>
                      <a:r>
                        <a:rPr kumimoji="0" lang="en-GB" sz="1600" b="1" i="1" kern="1200" dirty="0" smtClean="0">
                          <a:solidFill>
                            <a:schemeClr val="tx1"/>
                          </a:solidFill>
                          <a:latin typeface="+mn-lt"/>
                          <a:ea typeface="+mn-ea"/>
                          <a:cs typeface="+mn-cs"/>
                        </a:rPr>
                        <a:t>The two hour appointment slot is a time window to advise the tenant when the contractor will attend to commence the works. </a:t>
                      </a:r>
                      <a:r>
                        <a:rPr kumimoji="0" lang="en-GB" sz="2400" b="1" i="1" kern="1200" dirty="0">
                          <a:solidFill>
                            <a:schemeClr val="tx1"/>
                          </a:solidFill>
                          <a:latin typeface="+mn-lt"/>
                          <a:ea typeface="+mn-ea"/>
                          <a:cs typeface="+mn-cs"/>
                        </a:rPr>
                        <a:t> </a:t>
                      </a:r>
                    </a:p>
                  </a:txBody>
                  <a:tcPr marL="68580" marR="68580" marT="0" marB="0"/>
                </a:tc>
                <a:tc hMerge="1">
                  <a:txBody>
                    <a:bodyPr/>
                    <a:lstStyle/>
                    <a:p>
                      <a:endParaRPr lang="en-GB"/>
                    </a:p>
                  </a:txBody>
                  <a:tcPr/>
                </a:tc>
                <a:tc hMerge="1">
                  <a:txBody>
                    <a:bodyPr/>
                    <a:lstStyle/>
                    <a:p>
                      <a:endParaRPr lang="en-GB"/>
                    </a:p>
                  </a:txBody>
                  <a:tcPr/>
                </a:tc>
              </a:tr>
              <a:tr h="467312">
                <a:tc>
                  <a:txBody>
                    <a:bodyPr/>
                    <a:lstStyle/>
                    <a:p>
                      <a:pPr marL="457200" algn="ctr">
                        <a:spcAft>
                          <a:spcPts val="0"/>
                        </a:spcAft>
                        <a:tabLst>
                          <a:tab pos="514350" algn="l"/>
                          <a:tab pos="97155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1600" dirty="0" smtClean="0">
                          <a:effectLst/>
                        </a:rPr>
                        <a:t>1</a:t>
                      </a:r>
                      <a:endParaRPr lang="en-GB" sz="1600" dirty="0">
                        <a:effectLst/>
                        <a:latin typeface="Tahoma"/>
                        <a:ea typeface="Times New Roman"/>
                      </a:endParaRPr>
                    </a:p>
                  </a:txBody>
                  <a:tcPr marL="68580" marR="68580" marT="0" marB="0"/>
                </a:tc>
                <a:tc>
                  <a:txBody>
                    <a:bodyPr/>
                    <a:lstStyle/>
                    <a:p>
                      <a:pPr marL="457200">
                        <a:spcAft>
                          <a:spcPts val="0"/>
                        </a:spcAft>
                        <a:tabLst>
                          <a:tab pos="514350" algn="l"/>
                          <a:tab pos="97155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1600" dirty="0">
                          <a:effectLst/>
                        </a:rPr>
                        <a:t>08:00 to 10:00</a:t>
                      </a:r>
                      <a:endParaRPr lang="en-GB" sz="1600" dirty="0">
                        <a:effectLst/>
                        <a:latin typeface="Tahoma"/>
                        <a:ea typeface="Times New Roman"/>
                      </a:endParaRPr>
                    </a:p>
                  </a:txBody>
                  <a:tcPr marL="68580" marR="68580" marT="0" marB="0"/>
                </a:tc>
                <a:tc>
                  <a:txBody>
                    <a:bodyPr/>
                    <a:lstStyle/>
                    <a:p>
                      <a:pPr marL="457200">
                        <a:spcAft>
                          <a:spcPts val="0"/>
                        </a:spcAft>
                        <a:tabLst>
                          <a:tab pos="514350" algn="l"/>
                          <a:tab pos="97155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1600" dirty="0">
                          <a:effectLst/>
                        </a:rPr>
                        <a:t>Monday to Saturday</a:t>
                      </a:r>
                      <a:endParaRPr lang="en-GB" sz="1600" dirty="0">
                        <a:effectLst/>
                        <a:latin typeface="Tahoma"/>
                        <a:ea typeface="Times New Roman"/>
                      </a:endParaRPr>
                    </a:p>
                  </a:txBody>
                  <a:tcPr marL="68580" marR="68580" marT="0" marB="0"/>
                </a:tc>
              </a:tr>
              <a:tr h="387654">
                <a:tc>
                  <a:txBody>
                    <a:bodyPr/>
                    <a:lstStyle/>
                    <a:p>
                      <a:pPr marL="457200" algn="ctr">
                        <a:spcAft>
                          <a:spcPts val="0"/>
                        </a:spcAft>
                        <a:tabLst>
                          <a:tab pos="514350" algn="l"/>
                          <a:tab pos="97155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1600" dirty="0" smtClean="0">
                          <a:effectLst/>
                        </a:rPr>
                        <a:t>2</a:t>
                      </a:r>
                      <a:endParaRPr lang="en-GB" sz="1600" dirty="0">
                        <a:effectLst/>
                        <a:latin typeface="Tahoma"/>
                        <a:ea typeface="Times New Roman"/>
                      </a:endParaRPr>
                    </a:p>
                  </a:txBody>
                  <a:tcPr marL="68580" marR="68580" marT="0" marB="0"/>
                </a:tc>
                <a:tc>
                  <a:txBody>
                    <a:bodyPr/>
                    <a:lstStyle/>
                    <a:p>
                      <a:pPr marL="457200">
                        <a:spcAft>
                          <a:spcPts val="0"/>
                        </a:spcAft>
                        <a:tabLst>
                          <a:tab pos="514350" algn="l"/>
                          <a:tab pos="97155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1600" dirty="0">
                          <a:effectLst/>
                        </a:rPr>
                        <a:t>10:00 to 12:00</a:t>
                      </a:r>
                      <a:endParaRPr lang="en-GB" sz="1600" dirty="0">
                        <a:effectLst/>
                        <a:latin typeface="Tahoma"/>
                        <a:ea typeface="Times New Roman"/>
                      </a:endParaRPr>
                    </a:p>
                  </a:txBody>
                  <a:tcPr marL="68580" marR="68580" marT="0" marB="0"/>
                </a:tc>
                <a:tc>
                  <a:txBody>
                    <a:bodyPr/>
                    <a:lstStyle/>
                    <a:p>
                      <a:pPr marL="457200">
                        <a:spcAft>
                          <a:spcPts val="0"/>
                        </a:spcAft>
                      </a:pPr>
                      <a:r>
                        <a:rPr lang="en-GB" sz="1600" dirty="0">
                          <a:effectLst/>
                        </a:rPr>
                        <a:t>Monday to Saturday</a:t>
                      </a:r>
                      <a:endParaRPr lang="en-GB" sz="1600" dirty="0">
                        <a:effectLst/>
                        <a:latin typeface="Tahoma"/>
                        <a:ea typeface="Times New Roman"/>
                      </a:endParaRPr>
                    </a:p>
                  </a:txBody>
                  <a:tcPr marL="68580" marR="68580" marT="0" marB="0"/>
                </a:tc>
              </a:tr>
              <a:tr h="366410">
                <a:tc>
                  <a:txBody>
                    <a:bodyPr/>
                    <a:lstStyle/>
                    <a:p>
                      <a:pPr marL="457200" algn="ctr">
                        <a:spcAft>
                          <a:spcPts val="0"/>
                        </a:spcAft>
                        <a:tabLst>
                          <a:tab pos="514350" algn="l"/>
                          <a:tab pos="97155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1600" dirty="0" smtClean="0">
                          <a:effectLst/>
                        </a:rPr>
                        <a:t>3</a:t>
                      </a:r>
                      <a:endParaRPr lang="en-GB" sz="1600" dirty="0">
                        <a:effectLst/>
                        <a:latin typeface="Tahoma"/>
                        <a:ea typeface="Times New Roman"/>
                      </a:endParaRPr>
                    </a:p>
                  </a:txBody>
                  <a:tcPr marL="68580" marR="68580" marT="0" marB="0"/>
                </a:tc>
                <a:tc>
                  <a:txBody>
                    <a:bodyPr/>
                    <a:lstStyle/>
                    <a:p>
                      <a:pPr marL="457200">
                        <a:spcAft>
                          <a:spcPts val="0"/>
                        </a:spcAft>
                        <a:tabLst>
                          <a:tab pos="514350" algn="l"/>
                          <a:tab pos="97155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1600" dirty="0">
                          <a:effectLst/>
                        </a:rPr>
                        <a:t>12:00 to 14:00</a:t>
                      </a:r>
                      <a:endParaRPr lang="en-GB" sz="1600" dirty="0">
                        <a:effectLst/>
                        <a:latin typeface="Tahoma"/>
                        <a:ea typeface="Times New Roman"/>
                      </a:endParaRPr>
                    </a:p>
                  </a:txBody>
                  <a:tcPr marL="68580" marR="68580" marT="0" marB="0"/>
                </a:tc>
                <a:tc>
                  <a:txBody>
                    <a:bodyPr/>
                    <a:lstStyle/>
                    <a:p>
                      <a:pPr marL="457200">
                        <a:spcAft>
                          <a:spcPts val="0"/>
                        </a:spcAft>
                      </a:pPr>
                      <a:r>
                        <a:rPr lang="en-GB" sz="1600">
                          <a:effectLst/>
                        </a:rPr>
                        <a:t>Monday to Saturday</a:t>
                      </a:r>
                      <a:endParaRPr lang="en-GB" sz="1600">
                        <a:effectLst/>
                        <a:latin typeface="Tahoma"/>
                        <a:ea typeface="Times New Roman"/>
                      </a:endParaRPr>
                    </a:p>
                  </a:txBody>
                  <a:tcPr marL="68580" marR="68580" marT="0" marB="0"/>
                </a:tc>
              </a:tr>
              <a:tr h="403582">
                <a:tc>
                  <a:txBody>
                    <a:bodyPr/>
                    <a:lstStyle/>
                    <a:p>
                      <a:pPr marL="457200" algn="ctr">
                        <a:spcAft>
                          <a:spcPts val="0"/>
                        </a:spcAft>
                        <a:tabLst>
                          <a:tab pos="514350" algn="l"/>
                          <a:tab pos="97155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1600" dirty="0" smtClean="0">
                          <a:effectLst/>
                        </a:rPr>
                        <a:t>4</a:t>
                      </a:r>
                      <a:endParaRPr lang="en-GB" sz="1600" dirty="0">
                        <a:effectLst/>
                        <a:latin typeface="Tahoma"/>
                        <a:ea typeface="Times New Roman"/>
                      </a:endParaRPr>
                    </a:p>
                  </a:txBody>
                  <a:tcPr marL="68580" marR="68580" marT="0" marB="0"/>
                </a:tc>
                <a:tc>
                  <a:txBody>
                    <a:bodyPr/>
                    <a:lstStyle/>
                    <a:p>
                      <a:pPr marL="457200">
                        <a:spcAft>
                          <a:spcPts val="0"/>
                        </a:spcAft>
                        <a:tabLst>
                          <a:tab pos="514350" algn="l"/>
                          <a:tab pos="97155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1600" dirty="0">
                          <a:effectLst/>
                        </a:rPr>
                        <a:t>14:00 to 16:00</a:t>
                      </a:r>
                      <a:endParaRPr lang="en-GB" sz="1600" dirty="0">
                        <a:effectLst/>
                        <a:latin typeface="Tahoma"/>
                        <a:ea typeface="Times New Roman"/>
                      </a:endParaRPr>
                    </a:p>
                  </a:txBody>
                  <a:tcPr marL="68580" marR="68580" marT="0" marB="0"/>
                </a:tc>
                <a:tc>
                  <a:txBody>
                    <a:bodyPr/>
                    <a:lstStyle/>
                    <a:p>
                      <a:pPr marL="457200">
                        <a:spcAft>
                          <a:spcPts val="0"/>
                        </a:spcAft>
                      </a:pPr>
                      <a:r>
                        <a:rPr lang="en-GB" sz="1600" dirty="0">
                          <a:effectLst/>
                        </a:rPr>
                        <a:t>Monday to Friday</a:t>
                      </a:r>
                      <a:endParaRPr lang="en-GB" sz="1600" dirty="0">
                        <a:effectLst/>
                        <a:latin typeface="Tahoma"/>
                        <a:ea typeface="Times New Roman"/>
                      </a:endParaRPr>
                    </a:p>
                  </a:txBody>
                  <a:tcPr marL="68580" marR="68580" marT="0" marB="0"/>
                </a:tc>
              </a:tr>
              <a:tr h="440752">
                <a:tc>
                  <a:txBody>
                    <a:bodyPr/>
                    <a:lstStyle/>
                    <a:p>
                      <a:pPr marL="457200" algn="ctr">
                        <a:spcAft>
                          <a:spcPts val="0"/>
                        </a:spcAft>
                        <a:tabLst>
                          <a:tab pos="514350" algn="l"/>
                          <a:tab pos="97155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1600" dirty="0" smtClean="0">
                          <a:effectLst/>
                        </a:rPr>
                        <a:t>5</a:t>
                      </a:r>
                      <a:endParaRPr lang="en-GB" sz="1600" dirty="0">
                        <a:effectLst/>
                        <a:latin typeface="Tahoma"/>
                        <a:ea typeface="Times New Roman"/>
                      </a:endParaRPr>
                    </a:p>
                  </a:txBody>
                  <a:tcPr marL="68580" marR="68580" marT="0" marB="0"/>
                </a:tc>
                <a:tc>
                  <a:txBody>
                    <a:bodyPr/>
                    <a:lstStyle/>
                    <a:p>
                      <a:pPr marL="457200">
                        <a:spcAft>
                          <a:spcPts val="0"/>
                        </a:spcAft>
                        <a:tabLst>
                          <a:tab pos="514350" algn="l"/>
                          <a:tab pos="97155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1600" dirty="0">
                          <a:effectLst/>
                        </a:rPr>
                        <a:t>16:00 to 18:00</a:t>
                      </a:r>
                      <a:endParaRPr lang="en-GB" sz="1600" dirty="0">
                        <a:effectLst/>
                        <a:latin typeface="Tahoma"/>
                        <a:ea typeface="Times New Roman"/>
                      </a:endParaRPr>
                    </a:p>
                  </a:txBody>
                  <a:tcPr marL="68580" marR="68580" marT="0" marB="0"/>
                </a:tc>
                <a:tc>
                  <a:txBody>
                    <a:bodyPr/>
                    <a:lstStyle/>
                    <a:p>
                      <a:pPr marL="457200">
                        <a:spcAft>
                          <a:spcPts val="0"/>
                        </a:spcAft>
                      </a:pPr>
                      <a:r>
                        <a:rPr lang="en-GB" sz="1600" dirty="0">
                          <a:effectLst/>
                        </a:rPr>
                        <a:t>Monday to Friday</a:t>
                      </a:r>
                      <a:endParaRPr lang="en-GB" sz="1600" dirty="0">
                        <a:effectLst/>
                        <a:latin typeface="Tahoma"/>
                        <a:ea typeface="Times New Roman"/>
                      </a:endParaRPr>
                    </a:p>
                  </a:txBody>
                  <a:tcPr marL="68580" marR="68580" marT="0" marB="0"/>
                </a:tc>
              </a:tr>
              <a:tr h="329261">
                <a:tc>
                  <a:txBody>
                    <a:bodyPr/>
                    <a:lstStyle/>
                    <a:p>
                      <a:pPr marL="457200" algn="ctr">
                        <a:spcAft>
                          <a:spcPts val="0"/>
                        </a:spcAft>
                        <a:tabLst>
                          <a:tab pos="514350" algn="l"/>
                          <a:tab pos="97155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1600" dirty="0" smtClean="0">
                          <a:effectLst/>
                        </a:rPr>
                        <a:t>6</a:t>
                      </a:r>
                      <a:endParaRPr lang="en-GB" sz="1600" dirty="0">
                        <a:effectLst/>
                        <a:latin typeface="Tahoma"/>
                        <a:ea typeface="Times New Roman"/>
                      </a:endParaRPr>
                    </a:p>
                  </a:txBody>
                  <a:tcPr marL="68580" marR="68580" marT="0" marB="0"/>
                </a:tc>
                <a:tc>
                  <a:txBody>
                    <a:bodyPr/>
                    <a:lstStyle/>
                    <a:p>
                      <a:pPr marL="457200">
                        <a:spcAft>
                          <a:spcPts val="0"/>
                        </a:spcAft>
                        <a:tabLst>
                          <a:tab pos="514350" algn="l"/>
                          <a:tab pos="97155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1600" dirty="0">
                          <a:effectLst/>
                        </a:rPr>
                        <a:t>18:00 to 20:00</a:t>
                      </a:r>
                      <a:endParaRPr lang="en-GB" sz="1600" dirty="0">
                        <a:effectLst/>
                        <a:latin typeface="Tahoma"/>
                        <a:ea typeface="Times New Roman"/>
                      </a:endParaRPr>
                    </a:p>
                  </a:txBody>
                  <a:tcPr marL="68580" marR="68580" marT="0" marB="0"/>
                </a:tc>
                <a:tc>
                  <a:txBody>
                    <a:bodyPr/>
                    <a:lstStyle/>
                    <a:p>
                      <a:pPr marL="457200">
                        <a:spcAft>
                          <a:spcPts val="0"/>
                        </a:spcAft>
                      </a:pPr>
                      <a:r>
                        <a:rPr lang="en-GB" sz="1600" dirty="0">
                          <a:effectLst/>
                        </a:rPr>
                        <a:t>Monday to Friday</a:t>
                      </a:r>
                      <a:endParaRPr lang="en-GB" sz="1600" dirty="0">
                        <a:effectLst/>
                        <a:latin typeface="Tahoma"/>
                        <a:ea typeface="Times New Roman"/>
                      </a:endParaRPr>
                    </a:p>
                  </a:txBody>
                  <a:tcPr marL="68580" marR="68580" marT="0" marB="0"/>
                </a:tc>
              </a:tr>
            </a:tbl>
          </a:graphicData>
        </a:graphic>
      </p:graphicFrame>
    </p:spTree>
    <p:extLst>
      <p:ext uri="{BB962C8B-B14F-4D97-AF65-F5344CB8AC3E}">
        <p14:creationId xmlns:p14="http://schemas.microsoft.com/office/powerpoint/2010/main" val="7825679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58478446"/>
              </p:ext>
            </p:extLst>
          </p:nvPr>
        </p:nvGraphicFramePr>
        <p:xfrm>
          <a:off x="683568" y="2060851"/>
          <a:ext cx="7920879" cy="4176461"/>
        </p:xfrm>
        <a:graphic>
          <a:graphicData uri="http://schemas.openxmlformats.org/drawingml/2006/table">
            <a:tbl>
              <a:tblPr firstRow="1" firstCol="1" lastRow="1" lastCol="1" bandRow="1" bandCol="1"/>
              <a:tblGrid>
                <a:gridCol w="625332"/>
                <a:gridCol w="4585772"/>
                <a:gridCol w="2709775"/>
              </a:tblGrid>
              <a:tr h="1951053">
                <a:tc gridSpan="3">
                  <a:txBody>
                    <a:bodyPr/>
                    <a:lstStyle/>
                    <a:p>
                      <a:pPr marL="457200">
                        <a:spcAft>
                          <a:spcPts val="0"/>
                        </a:spcAft>
                        <a:tabLst>
                          <a:tab pos="514350" algn="l"/>
                          <a:tab pos="97155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kumimoji="0" lang="en-GB" sz="1400" kern="1200" dirty="0" smtClean="0">
                          <a:solidFill>
                            <a:schemeClr val="tx1"/>
                          </a:solidFill>
                          <a:latin typeface="+mn-lt"/>
                          <a:ea typeface="+mn-ea"/>
                          <a:cs typeface="+mn-cs"/>
                        </a:rPr>
                        <a:t>The Contractor is to offer the following slots both for those initial appointments and for any subsequent follow up appointments that may be necessary. The Contractor must accommodate the requirements of the Employer’s customer to ensure access to carry out task orders.</a:t>
                      </a:r>
                    </a:p>
                    <a:p>
                      <a:pPr marL="457200" marR="0" indent="0" algn="l" defTabSz="914400" rtl="0" eaLnBrk="1" fontAlgn="auto" latinLnBrk="0" hangingPunct="1">
                        <a:lnSpc>
                          <a:spcPct val="100000"/>
                        </a:lnSpc>
                        <a:spcBef>
                          <a:spcPts val="0"/>
                        </a:spcBef>
                        <a:spcAft>
                          <a:spcPts val="0"/>
                        </a:spcAft>
                        <a:buClrTx/>
                        <a:buSzTx/>
                        <a:buFontTx/>
                        <a:buNone/>
                        <a:tabLst>
                          <a:tab pos="514350" algn="l"/>
                          <a:tab pos="97155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defRPr/>
                      </a:pPr>
                      <a:r>
                        <a:rPr kumimoji="0" lang="en-GB" sz="1400" b="1" i="1" kern="1200" dirty="0" smtClean="0">
                          <a:solidFill>
                            <a:schemeClr val="tx1"/>
                          </a:solidFill>
                          <a:latin typeface="+mn-lt"/>
                          <a:ea typeface="+mn-ea"/>
                          <a:cs typeface="+mn-cs"/>
                        </a:rPr>
                        <a:t>The appointment slot is a time window within which the contractor will attend to commence the works. </a:t>
                      </a:r>
                      <a:r>
                        <a:rPr kumimoji="0" lang="en-GB" sz="2000" b="1" i="1" kern="1200" dirty="0" smtClean="0">
                          <a:solidFill>
                            <a:schemeClr val="tx1"/>
                          </a:solidFill>
                          <a:latin typeface="+mn-lt"/>
                          <a:ea typeface="+mn-ea"/>
                          <a:cs typeface="+mn-cs"/>
                        </a:rPr>
                        <a:t> </a:t>
                      </a:r>
                      <a:endParaRPr lang="en-GB" sz="1400" b="0" dirty="0" smtClean="0">
                        <a:effectLst/>
                        <a:latin typeface="Tahoma"/>
                        <a:ea typeface="Times New Roman"/>
                      </a:endParaRPr>
                    </a:p>
                    <a:p>
                      <a:pPr marL="457200">
                        <a:spcAft>
                          <a:spcPts val="0"/>
                        </a:spcAft>
                        <a:tabLst>
                          <a:tab pos="514350" algn="l"/>
                          <a:tab pos="97155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1400" b="1" i="1" dirty="0" smtClean="0">
                          <a:effectLst/>
                          <a:latin typeface="Tahoma"/>
                          <a:ea typeface="Times New Roman"/>
                        </a:rPr>
                        <a:t>Contractor must offer customers</a:t>
                      </a:r>
                      <a:r>
                        <a:rPr lang="en-GB" sz="1400" b="1" i="1" baseline="0" dirty="0" smtClean="0">
                          <a:effectLst/>
                          <a:latin typeface="Tahoma"/>
                          <a:ea typeface="Times New Roman"/>
                        </a:rPr>
                        <a:t> the option within each slot to avoid a particular time period to accommodate for example the school run.  </a:t>
                      </a:r>
                      <a:endParaRPr lang="en-GB" sz="1400" b="1" i="1" dirty="0">
                        <a:effectLst/>
                        <a:latin typeface="Tahoma"/>
                        <a:ea typeface="Times New Roman"/>
                      </a:endParaRPr>
                    </a:p>
                    <a:p>
                      <a:pPr marL="457200">
                        <a:spcAft>
                          <a:spcPts val="0"/>
                        </a:spcAft>
                        <a:tabLst>
                          <a:tab pos="514350" algn="l"/>
                          <a:tab pos="97155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1100" b="1" dirty="0">
                          <a:effectLst/>
                          <a:latin typeface="Tahoma"/>
                          <a:ea typeface="Times New Roman"/>
                        </a:rPr>
                        <a:t> </a:t>
                      </a:r>
                      <a:endParaRPr lang="en-GB" sz="1100" dirty="0">
                        <a:effectLst/>
                        <a:latin typeface="Tahoma"/>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r>
              <a:tr h="556352">
                <a:tc>
                  <a:txBody>
                    <a:bodyPr/>
                    <a:lstStyle/>
                    <a:p>
                      <a:pPr marL="457200">
                        <a:spcAft>
                          <a:spcPts val="0"/>
                        </a:spcAft>
                        <a:tabLst>
                          <a:tab pos="514350" algn="l"/>
                          <a:tab pos="97155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950" dirty="0">
                          <a:effectLst/>
                          <a:latin typeface="Tahoma"/>
                          <a:ea typeface="Times New Roman"/>
                        </a:rPr>
                        <a:t>1.</a:t>
                      </a:r>
                      <a:endParaRPr lang="en-GB" sz="1100" dirty="0">
                        <a:effectLst/>
                        <a:latin typeface="Tahoma"/>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spcAft>
                          <a:spcPts val="0"/>
                        </a:spcAft>
                        <a:tabLst>
                          <a:tab pos="514350" algn="l"/>
                          <a:tab pos="97155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1100" b="1" i="1" dirty="0" smtClean="0">
                          <a:effectLst/>
                          <a:latin typeface="Tahoma"/>
                          <a:ea typeface="Times New Roman"/>
                        </a:rPr>
                        <a:t>AM</a:t>
                      </a:r>
                      <a:r>
                        <a:rPr lang="en-GB" sz="1100" b="1" i="1" baseline="0" dirty="0" smtClean="0">
                          <a:effectLst/>
                          <a:latin typeface="Tahoma"/>
                          <a:ea typeface="Times New Roman"/>
                        </a:rPr>
                        <a:t> Slot 08:00 to 13:00</a:t>
                      </a:r>
                      <a:endParaRPr lang="en-GB" sz="1100" i="1" dirty="0">
                        <a:effectLst/>
                        <a:latin typeface="Tahoma"/>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spcAft>
                          <a:spcPts val="0"/>
                        </a:spcAft>
                        <a:tabLst>
                          <a:tab pos="514350" algn="l"/>
                          <a:tab pos="97155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1100" dirty="0">
                          <a:effectLst/>
                          <a:latin typeface="Tahoma"/>
                          <a:ea typeface="Times New Roman"/>
                        </a:rPr>
                        <a:t>Monday to </a:t>
                      </a:r>
                      <a:r>
                        <a:rPr lang="en-GB" sz="1100" dirty="0" smtClean="0">
                          <a:effectLst/>
                          <a:latin typeface="Tahoma"/>
                          <a:ea typeface="Times New Roman"/>
                        </a:rPr>
                        <a:t>Friday</a:t>
                      </a:r>
                      <a:r>
                        <a:rPr lang="en-GB" sz="1100" baseline="0" dirty="0" smtClean="0">
                          <a:effectLst/>
                          <a:latin typeface="Tahoma"/>
                          <a:ea typeface="Times New Roman"/>
                        </a:rPr>
                        <a:t> </a:t>
                      </a:r>
                      <a:endParaRPr lang="en-GB" sz="1100" dirty="0">
                        <a:effectLst/>
                        <a:latin typeface="Tahoma"/>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6352">
                <a:tc>
                  <a:txBody>
                    <a:bodyPr/>
                    <a:lstStyle/>
                    <a:p>
                      <a:pPr marL="457200">
                        <a:spcAft>
                          <a:spcPts val="0"/>
                        </a:spcAft>
                        <a:tabLst>
                          <a:tab pos="514350" algn="l"/>
                          <a:tab pos="97155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950" dirty="0">
                          <a:effectLst/>
                          <a:latin typeface="Tahoma"/>
                          <a:ea typeface="Times New Roman"/>
                        </a:rPr>
                        <a:t>2.</a:t>
                      </a:r>
                      <a:endParaRPr lang="en-GB" sz="1100" dirty="0">
                        <a:effectLst/>
                        <a:latin typeface="Tahoma"/>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spcAft>
                          <a:spcPts val="0"/>
                        </a:spcAft>
                        <a:tabLst>
                          <a:tab pos="514350" algn="l"/>
                          <a:tab pos="97155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1100" b="1" i="1" dirty="0" smtClean="0">
                          <a:effectLst/>
                          <a:latin typeface="Tahoma"/>
                          <a:ea typeface="Times New Roman"/>
                        </a:rPr>
                        <a:t>PM</a:t>
                      </a:r>
                      <a:r>
                        <a:rPr lang="en-GB" sz="1100" b="1" i="1" baseline="0" dirty="0" smtClean="0">
                          <a:effectLst/>
                          <a:latin typeface="Tahoma"/>
                          <a:ea typeface="Times New Roman"/>
                        </a:rPr>
                        <a:t> Slot 13:00 to 18:00</a:t>
                      </a:r>
                      <a:endParaRPr lang="en-GB" sz="1100" dirty="0">
                        <a:effectLst/>
                        <a:latin typeface="Tahoma"/>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spcAft>
                          <a:spcPts val="0"/>
                        </a:spcAft>
                      </a:pPr>
                      <a:r>
                        <a:rPr lang="en-GB" sz="1100" dirty="0">
                          <a:effectLst/>
                          <a:latin typeface="Tahoma"/>
                          <a:ea typeface="Times New Roman"/>
                        </a:rPr>
                        <a:t>Monday to </a:t>
                      </a:r>
                      <a:r>
                        <a:rPr lang="en-GB" sz="1100" dirty="0" smtClean="0">
                          <a:effectLst/>
                          <a:latin typeface="Tahoma"/>
                          <a:ea typeface="Times New Roman"/>
                        </a:rPr>
                        <a:t>Friday</a:t>
                      </a:r>
                      <a:r>
                        <a:rPr lang="en-GB" sz="1100" baseline="0" dirty="0" smtClean="0">
                          <a:effectLst/>
                          <a:latin typeface="Tahoma"/>
                          <a:ea typeface="Times New Roman"/>
                        </a:rPr>
                        <a:t> </a:t>
                      </a:r>
                      <a:endParaRPr lang="en-GB" sz="1100" dirty="0">
                        <a:effectLst/>
                        <a:latin typeface="Tahoma"/>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6352">
                <a:tc>
                  <a:txBody>
                    <a:bodyPr/>
                    <a:lstStyle/>
                    <a:p>
                      <a:pPr marL="457200">
                        <a:spcAft>
                          <a:spcPts val="0"/>
                        </a:spcAft>
                        <a:tabLst>
                          <a:tab pos="514350" algn="l"/>
                          <a:tab pos="97155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950" dirty="0" smtClean="0">
                          <a:effectLst/>
                          <a:latin typeface="Tahoma"/>
                          <a:ea typeface="Times New Roman"/>
                        </a:rPr>
                        <a:t>3..</a:t>
                      </a:r>
                      <a:endParaRPr lang="en-GB" sz="1100" dirty="0">
                        <a:effectLst/>
                        <a:latin typeface="Tahoma"/>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spcAft>
                          <a:spcPts val="0"/>
                        </a:spcAft>
                        <a:tabLst>
                          <a:tab pos="514350" algn="l"/>
                          <a:tab pos="97155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1100" b="1" i="1" dirty="0" smtClean="0">
                          <a:effectLst/>
                          <a:latin typeface="Tahoma"/>
                          <a:ea typeface="Times New Roman"/>
                        </a:rPr>
                        <a:t>Even</a:t>
                      </a:r>
                      <a:r>
                        <a:rPr lang="en-GB" sz="1100" b="1" i="1" baseline="0" dirty="0" smtClean="0">
                          <a:effectLst/>
                          <a:latin typeface="Tahoma"/>
                          <a:ea typeface="Times New Roman"/>
                        </a:rPr>
                        <a:t>ing  Slot  18:00 to 20:00</a:t>
                      </a:r>
                      <a:endParaRPr lang="en-GB" sz="1100" dirty="0">
                        <a:effectLst/>
                        <a:latin typeface="Tahoma"/>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spcAft>
                          <a:spcPts val="0"/>
                        </a:spcAft>
                      </a:pPr>
                      <a:r>
                        <a:rPr lang="en-GB" sz="1100" dirty="0">
                          <a:effectLst/>
                          <a:latin typeface="Tahoma"/>
                          <a:ea typeface="Times New Roman"/>
                        </a:rPr>
                        <a:t>Monday to </a:t>
                      </a:r>
                      <a:r>
                        <a:rPr lang="en-GB" sz="1100" dirty="0" smtClean="0">
                          <a:effectLst/>
                          <a:latin typeface="Tahoma"/>
                          <a:ea typeface="Times New Roman"/>
                        </a:rPr>
                        <a:t>Friday</a:t>
                      </a:r>
                      <a:endParaRPr lang="en-GB" sz="1100" dirty="0">
                        <a:effectLst/>
                        <a:latin typeface="Tahoma"/>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6352">
                <a:tc>
                  <a:txBody>
                    <a:bodyPr/>
                    <a:lstStyle/>
                    <a:p>
                      <a:pPr marL="457200">
                        <a:spcAft>
                          <a:spcPts val="0"/>
                        </a:spcAft>
                        <a:tabLst>
                          <a:tab pos="514350" algn="l"/>
                          <a:tab pos="97155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950" dirty="0" smtClean="0">
                          <a:effectLst/>
                          <a:latin typeface="Tahoma"/>
                          <a:ea typeface="Times New Roman"/>
                        </a:rPr>
                        <a:t>4.</a:t>
                      </a:r>
                      <a:endParaRPr lang="en-GB" sz="1100" dirty="0">
                        <a:effectLst/>
                        <a:latin typeface="Tahoma"/>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spcAft>
                          <a:spcPts val="0"/>
                        </a:spcAft>
                        <a:tabLst>
                          <a:tab pos="514350" algn="l"/>
                          <a:tab pos="97155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1100" b="1" i="1" dirty="0" smtClean="0">
                          <a:effectLst/>
                          <a:latin typeface="Tahoma"/>
                          <a:ea typeface="Times New Roman"/>
                        </a:rPr>
                        <a:t>Saturday</a:t>
                      </a:r>
                      <a:r>
                        <a:rPr lang="en-GB" sz="1100" b="1" i="1" baseline="0" dirty="0" smtClean="0">
                          <a:effectLst/>
                          <a:latin typeface="Tahoma"/>
                          <a:ea typeface="Times New Roman"/>
                        </a:rPr>
                        <a:t> Slot 08:00 to 14:00</a:t>
                      </a:r>
                      <a:endParaRPr lang="en-GB" sz="1100" dirty="0">
                        <a:effectLst/>
                        <a:latin typeface="Tahoma"/>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spcAft>
                          <a:spcPts val="0"/>
                        </a:spcAft>
                      </a:pPr>
                      <a:r>
                        <a:rPr lang="en-GB" sz="1100" dirty="0" smtClean="0">
                          <a:effectLst/>
                          <a:latin typeface="Tahoma"/>
                          <a:ea typeface="Times New Roman"/>
                        </a:rPr>
                        <a:t>Saturdays</a:t>
                      </a:r>
                      <a:r>
                        <a:rPr lang="en-GB" sz="1100" baseline="0" dirty="0" smtClean="0">
                          <a:effectLst/>
                          <a:latin typeface="Tahoma"/>
                          <a:ea typeface="Times New Roman"/>
                        </a:rPr>
                        <a:t> only </a:t>
                      </a:r>
                      <a:endParaRPr lang="en-GB" sz="1100" dirty="0">
                        <a:effectLst/>
                        <a:latin typeface="Tahoma"/>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itle 1"/>
          <p:cNvSpPr txBox="1">
            <a:spLocks/>
          </p:cNvSpPr>
          <p:nvPr/>
        </p:nvSpPr>
        <p:spPr>
          <a:xfrm>
            <a:off x="467544" y="188640"/>
            <a:ext cx="8229600" cy="1143000"/>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GB" dirty="0" smtClean="0"/>
              <a:t>Contractor </a:t>
            </a:r>
            <a:r>
              <a:rPr lang="en-GB" dirty="0" smtClean="0">
                <a:solidFill>
                  <a:srgbClr val="04617B"/>
                </a:solidFill>
              </a:rPr>
              <a:t>Appointment</a:t>
            </a:r>
            <a:r>
              <a:rPr lang="en-GB" dirty="0" smtClean="0"/>
              <a:t> Slots</a:t>
            </a:r>
            <a:endParaRPr lang="en-GB" dirty="0"/>
          </a:p>
        </p:txBody>
      </p:sp>
      <p:sp>
        <p:nvSpPr>
          <p:cNvPr id="7" name="Content Placeholder 2"/>
          <p:cNvSpPr txBox="1">
            <a:spLocks/>
          </p:cNvSpPr>
          <p:nvPr/>
        </p:nvSpPr>
        <p:spPr>
          <a:xfrm>
            <a:off x="467544" y="1340768"/>
            <a:ext cx="8229600" cy="438912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GB" dirty="0" smtClean="0"/>
              <a:t> </a:t>
            </a:r>
            <a:r>
              <a:rPr lang="en-GB" dirty="0" smtClean="0">
                <a:solidFill>
                  <a:schemeClr val="accent1"/>
                </a:solidFill>
              </a:rPr>
              <a:t>PROPOSED CHANGE</a:t>
            </a:r>
            <a:endParaRPr lang="en-GB" dirty="0"/>
          </a:p>
        </p:txBody>
      </p:sp>
    </p:spTree>
    <p:extLst>
      <p:ext uri="{BB962C8B-B14F-4D97-AF65-F5344CB8AC3E}">
        <p14:creationId xmlns:p14="http://schemas.microsoft.com/office/powerpoint/2010/main" val="4196497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ECMS</a:t>
            </a:r>
            <a:endParaRPr lang="en-GB" dirty="0"/>
          </a:p>
        </p:txBody>
      </p:sp>
      <p:sp>
        <p:nvSpPr>
          <p:cNvPr id="3" name="Content Placeholder 2"/>
          <p:cNvSpPr>
            <a:spLocks noGrp="1"/>
          </p:cNvSpPr>
          <p:nvPr>
            <p:ph idx="1"/>
          </p:nvPr>
        </p:nvSpPr>
        <p:spPr/>
        <p:txBody>
          <a:bodyPr>
            <a:normAutofit/>
          </a:bodyPr>
          <a:lstStyle/>
          <a:p>
            <a:pPr>
              <a:lnSpc>
                <a:spcPct val="200000"/>
              </a:lnSpc>
            </a:pPr>
            <a:r>
              <a:rPr lang="en-GB" sz="3200" dirty="0" smtClean="0"/>
              <a:t>Delivered through the response contract</a:t>
            </a:r>
          </a:p>
          <a:p>
            <a:pPr>
              <a:lnSpc>
                <a:spcPct val="200000"/>
              </a:lnSpc>
            </a:pPr>
            <a:r>
              <a:rPr lang="en-GB" sz="3200" dirty="0" smtClean="0"/>
              <a:t>Pilot 50-100 dwellings  per Lot </a:t>
            </a:r>
          </a:p>
          <a:p>
            <a:pPr>
              <a:lnSpc>
                <a:spcPct val="200000"/>
              </a:lnSpc>
            </a:pPr>
            <a:r>
              <a:rPr lang="en-GB" sz="3200" dirty="0" smtClean="0"/>
              <a:t>To commence fully from April 2018</a:t>
            </a:r>
            <a:endParaRPr lang="en-GB" sz="3200" dirty="0"/>
          </a:p>
        </p:txBody>
      </p:sp>
    </p:spTree>
    <p:extLst>
      <p:ext uri="{BB962C8B-B14F-4D97-AF65-F5344CB8AC3E}">
        <p14:creationId xmlns:p14="http://schemas.microsoft.com/office/powerpoint/2010/main" val="1430148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764704"/>
            <a:ext cx="8229600" cy="650336"/>
          </a:xfrm>
        </p:spPr>
        <p:txBody>
          <a:bodyPr>
            <a:normAutofit fontScale="90000"/>
          </a:bodyPr>
          <a:lstStyle/>
          <a:p>
            <a:r>
              <a:rPr lang="en-GB" dirty="0" smtClean="0"/>
              <a:t>Heating Contracts </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94941061"/>
              </p:ext>
            </p:extLst>
          </p:nvPr>
        </p:nvGraphicFramePr>
        <p:xfrm>
          <a:off x="755577" y="1484784"/>
          <a:ext cx="7272808" cy="4464495"/>
        </p:xfrm>
        <a:graphic>
          <a:graphicData uri="http://schemas.openxmlformats.org/drawingml/2006/table">
            <a:tbl>
              <a:tblPr firstRow="1" firstCol="1" bandRow="1">
                <a:tableStyleId>{5C22544A-7EE6-4342-B048-85BDC9FD1C3A}</a:tableStyleId>
              </a:tblPr>
              <a:tblGrid>
                <a:gridCol w="754666"/>
                <a:gridCol w="1115080"/>
                <a:gridCol w="2492994"/>
                <a:gridCol w="1455034"/>
                <a:gridCol w="1455034"/>
              </a:tblGrid>
              <a:tr h="464642">
                <a:tc>
                  <a:txBody>
                    <a:bodyPr/>
                    <a:lstStyle/>
                    <a:p>
                      <a:pPr>
                        <a:lnSpc>
                          <a:spcPct val="115000"/>
                        </a:lnSpc>
                        <a:spcAft>
                          <a:spcPts val="0"/>
                        </a:spcAft>
                      </a:pPr>
                      <a:r>
                        <a:rPr lang="en-GB" sz="1000" spc="-5">
                          <a:effectLst/>
                        </a:rPr>
                        <a:t>LOT NO.</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000" spc="-5">
                          <a:effectLst/>
                        </a:rPr>
                        <a:t>CONTRACT</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000" spc="-5">
                          <a:effectLst/>
                        </a:rPr>
                        <a:t>AREA OFFICE</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000" spc="-5">
                          <a:effectLst/>
                        </a:rPr>
                        <a:t>CONTRACTOR</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000" spc="-5">
                          <a:effectLst/>
                        </a:rPr>
                        <a:t>DATES</a:t>
                      </a:r>
                      <a:endParaRPr lang="en-GB" sz="1100">
                        <a:effectLst/>
                        <a:latin typeface="Calibri"/>
                        <a:ea typeface="Calibri"/>
                        <a:cs typeface="Times New Roman"/>
                      </a:endParaRPr>
                    </a:p>
                  </a:txBody>
                  <a:tcPr marL="68580" marR="68580" marT="0" marB="0"/>
                </a:tc>
              </a:tr>
              <a:tr h="1150937">
                <a:tc>
                  <a:txBody>
                    <a:bodyPr/>
                    <a:lstStyle/>
                    <a:p>
                      <a:pPr algn="ctr">
                        <a:lnSpc>
                          <a:spcPct val="115000"/>
                        </a:lnSpc>
                        <a:spcAft>
                          <a:spcPts val="0"/>
                        </a:spcAft>
                      </a:pPr>
                      <a:r>
                        <a:rPr lang="en-GB" sz="1000" spc="-5">
                          <a:effectLst/>
                        </a:rPr>
                        <a:t>1</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000" spc="-5">
                          <a:effectLst/>
                        </a:rPr>
                        <a:t>Belfast 1</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000" spc="-5">
                          <a:effectLst/>
                        </a:rPr>
                        <a:t>Lisburn/Castlereagh</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000" spc="-5">
                          <a:effectLst/>
                        </a:rPr>
                        <a:t>Greenview Heating </a:t>
                      </a:r>
                      <a:endParaRPr lang="en-GB" sz="1100">
                        <a:effectLst/>
                      </a:endParaRPr>
                    </a:p>
                    <a:p>
                      <a:pPr>
                        <a:lnSpc>
                          <a:spcPct val="115000"/>
                        </a:lnSpc>
                        <a:spcAft>
                          <a:spcPts val="0"/>
                        </a:spcAft>
                      </a:pPr>
                      <a:r>
                        <a:rPr lang="en-GB" sz="1000" spc="-5">
                          <a:effectLst/>
                        </a:rPr>
                        <a:t>(consortia of Salis and Central Heating Services Ltd.(CHS))</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000" spc="-5">
                          <a:effectLst/>
                        </a:rPr>
                        <a:t>01/11/17</a:t>
                      </a:r>
                      <a:endParaRPr lang="en-GB" sz="1100">
                        <a:effectLst/>
                      </a:endParaRPr>
                    </a:p>
                    <a:p>
                      <a:pPr>
                        <a:lnSpc>
                          <a:spcPct val="115000"/>
                        </a:lnSpc>
                        <a:spcAft>
                          <a:spcPts val="0"/>
                        </a:spcAft>
                      </a:pPr>
                      <a:r>
                        <a:rPr lang="en-GB" sz="1000" spc="-5">
                          <a:effectLst/>
                        </a:rPr>
                        <a:t> </a:t>
                      </a:r>
                      <a:endParaRPr lang="en-GB" sz="1100">
                        <a:effectLst/>
                        <a:latin typeface="Calibri"/>
                        <a:ea typeface="Calibri"/>
                        <a:cs typeface="Times New Roman"/>
                      </a:endParaRPr>
                    </a:p>
                  </a:txBody>
                  <a:tcPr marL="68580" marR="68580" marT="0" marB="0"/>
                </a:tc>
              </a:tr>
              <a:tr h="376065">
                <a:tc>
                  <a:txBody>
                    <a:bodyPr/>
                    <a:lstStyle/>
                    <a:p>
                      <a:pPr algn="ctr">
                        <a:lnSpc>
                          <a:spcPct val="115000"/>
                        </a:lnSpc>
                        <a:spcAft>
                          <a:spcPts val="0"/>
                        </a:spcAft>
                      </a:pPr>
                      <a:r>
                        <a:rPr lang="en-GB" sz="1000" spc="-5">
                          <a:effectLst/>
                        </a:rPr>
                        <a:t>2</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000" spc="-5">
                          <a:effectLst/>
                        </a:rPr>
                        <a:t>Belfast 2</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000" spc="-5">
                          <a:effectLst/>
                        </a:rPr>
                        <a:t>North, West, South &amp; East Belfast</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000" spc="-5">
                          <a:effectLst/>
                        </a:rPr>
                        <a:t>Carillion Energy Services</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000" spc="-5">
                          <a:effectLst/>
                        </a:rPr>
                        <a:t>01/11/17</a:t>
                      </a:r>
                      <a:endParaRPr lang="en-GB" sz="1100">
                        <a:effectLst/>
                        <a:latin typeface="Calibri"/>
                        <a:ea typeface="Calibri"/>
                        <a:cs typeface="Times New Roman"/>
                      </a:endParaRPr>
                    </a:p>
                  </a:txBody>
                  <a:tcPr marL="68580" marR="68580" marT="0" marB="0"/>
                </a:tc>
              </a:tr>
              <a:tr h="957219">
                <a:tc>
                  <a:txBody>
                    <a:bodyPr/>
                    <a:lstStyle/>
                    <a:p>
                      <a:pPr algn="ctr">
                        <a:lnSpc>
                          <a:spcPct val="115000"/>
                        </a:lnSpc>
                        <a:spcAft>
                          <a:spcPts val="0"/>
                        </a:spcAft>
                      </a:pPr>
                      <a:r>
                        <a:rPr lang="en-GB" sz="1000" spc="-5">
                          <a:effectLst/>
                        </a:rPr>
                        <a:t>3</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000" spc="-5">
                          <a:effectLst/>
                        </a:rPr>
                        <a:t>South 1</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000" spc="-5">
                          <a:effectLst/>
                        </a:rPr>
                        <a:t>South Down, North Down &amp; Ards</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000" spc="-5">
                          <a:effectLst/>
                        </a:rPr>
                        <a:t>Greenview Heating</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000" spc="-5">
                          <a:effectLst/>
                        </a:rPr>
                        <a:t>Greenview to provide Response cover 01- 31/10/17 full contract 01/11/17</a:t>
                      </a:r>
                      <a:endParaRPr lang="en-GB" sz="1100">
                        <a:effectLst/>
                        <a:latin typeface="Calibri"/>
                        <a:ea typeface="Calibri"/>
                        <a:cs typeface="Times New Roman"/>
                      </a:endParaRPr>
                    </a:p>
                  </a:txBody>
                  <a:tcPr marL="68580" marR="68580" marT="0" marB="0"/>
                </a:tc>
              </a:tr>
              <a:tr h="957219">
                <a:tc>
                  <a:txBody>
                    <a:bodyPr/>
                    <a:lstStyle/>
                    <a:p>
                      <a:pPr algn="ctr">
                        <a:lnSpc>
                          <a:spcPct val="115000"/>
                        </a:lnSpc>
                        <a:spcAft>
                          <a:spcPts val="0"/>
                        </a:spcAft>
                      </a:pPr>
                      <a:r>
                        <a:rPr lang="en-GB" sz="1000" spc="-5">
                          <a:effectLst/>
                        </a:rPr>
                        <a:t>4</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000" spc="-5">
                          <a:effectLst/>
                        </a:rPr>
                        <a:t>South 2</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000" spc="-5">
                          <a:effectLst/>
                        </a:rPr>
                        <a:t>Mid Ulster, South West &amp; South</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000" spc="-5">
                          <a:effectLst/>
                        </a:rPr>
                        <a:t>H &amp; A Mechanical </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000" spc="-5">
                          <a:effectLst/>
                        </a:rPr>
                        <a:t>H &amp; A to provide Response cover 01-31/10/17 </a:t>
                      </a:r>
                      <a:endParaRPr lang="en-GB" sz="1100">
                        <a:effectLst/>
                      </a:endParaRPr>
                    </a:p>
                    <a:p>
                      <a:pPr>
                        <a:lnSpc>
                          <a:spcPct val="115000"/>
                        </a:lnSpc>
                        <a:spcAft>
                          <a:spcPts val="0"/>
                        </a:spcAft>
                      </a:pPr>
                      <a:r>
                        <a:rPr lang="en-GB" sz="1000" spc="-5">
                          <a:effectLst/>
                        </a:rPr>
                        <a:t>Full contract 01/11/17</a:t>
                      </a:r>
                      <a:endParaRPr lang="en-GB" sz="1100">
                        <a:effectLst/>
                        <a:latin typeface="Calibri"/>
                        <a:ea typeface="Calibri"/>
                        <a:cs typeface="Times New Roman"/>
                      </a:endParaRPr>
                    </a:p>
                  </a:txBody>
                  <a:tcPr marL="68580" marR="68580" marT="0" marB="0"/>
                </a:tc>
              </a:tr>
              <a:tr h="376065">
                <a:tc>
                  <a:txBody>
                    <a:bodyPr/>
                    <a:lstStyle/>
                    <a:p>
                      <a:pPr algn="ctr">
                        <a:lnSpc>
                          <a:spcPct val="115000"/>
                        </a:lnSpc>
                        <a:spcAft>
                          <a:spcPts val="0"/>
                        </a:spcAft>
                      </a:pPr>
                      <a:r>
                        <a:rPr lang="en-GB" sz="1000" spc="-5">
                          <a:effectLst/>
                        </a:rPr>
                        <a:t>5</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000" spc="-5">
                          <a:effectLst/>
                        </a:rPr>
                        <a:t>North 1</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000" spc="-5">
                          <a:effectLst/>
                        </a:rPr>
                        <a:t>East &amp; South Antrim </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000" spc="-5">
                          <a:effectLst/>
                        </a:rPr>
                        <a:t>Carillion Energy Services</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000" spc="-5" dirty="0">
                          <a:effectLst/>
                        </a:rPr>
                        <a:t>01/11/17</a:t>
                      </a:r>
                      <a:endParaRPr lang="en-GB" sz="1100" dirty="0">
                        <a:effectLst/>
                        <a:latin typeface="Calibri"/>
                        <a:ea typeface="Calibri"/>
                        <a:cs typeface="Times New Roman"/>
                      </a:endParaRPr>
                    </a:p>
                  </a:txBody>
                  <a:tcPr marL="68580" marR="68580" marT="0" marB="0"/>
                </a:tc>
              </a:tr>
              <a:tr h="182348">
                <a:tc>
                  <a:txBody>
                    <a:bodyPr/>
                    <a:lstStyle/>
                    <a:p>
                      <a:pPr algn="ctr">
                        <a:lnSpc>
                          <a:spcPct val="115000"/>
                        </a:lnSpc>
                        <a:spcAft>
                          <a:spcPts val="0"/>
                        </a:spcAft>
                      </a:pPr>
                      <a:r>
                        <a:rPr lang="en-GB" sz="1000" spc="-5">
                          <a:effectLst/>
                        </a:rPr>
                        <a:t>6</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000" spc="-5">
                          <a:effectLst/>
                        </a:rPr>
                        <a:t>North 2</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000" spc="-5">
                          <a:effectLst/>
                        </a:rPr>
                        <a:t>Causeway &amp; West</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000" spc="-5">
                          <a:effectLst/>
                        </a:rPr>
                        <a:t>H &amp; A Mechanical </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000" spc="-5" dirty="0">
                          <a:effectLst/>
                        </a:rPr>
                        <a:t>01/11/17</a:t>
                      </a:r>
                      <a:endParaRPr lang="en-GB"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519907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420888"/>
            <a:ext cx="8229600" cy="3653760"/>
          </a:xfrm>
        </p:spPr>
        <p:txBody>
          <a:bodyPr/>
          <a:lstStyle/>
          <a:p>
            <a:r>
              <a:rPr lang="en-GB" dirty="0" smtClean="0"/>
              <a:t>Appointment slots will be the same as for the response maintenance Contracts </a:t>
            </a:r>
          </a:p>
          <a:p>
            <a:r>
              <a:rPr lang="en-GB" dirty="0" smtClean="0"/>
              <a:t>Contractor will text customer (to confirm appointment, 24 hours and 1 hour prior to appointment) </a:t>
            </a:r>
          </a:p>
          <a:p>
            <a:r>
              <a:rPr lang="en-GB" dirty="0" smtClean="0"/>
              <a:t>Contract manager and Customer Liaison Officer for each Lot- contact details will be published (email, mobile and after hours number) </a:t>
            </a:r>
          </a:p>
          <a:p>
            <a:pPr marL="0" indent="0">
              <a:buNone/>
            </a:pPr>
            <a:endParaRPr lang="en-GB" dirty="0"/>
          </a:p>
        </p:txBody>
      </p:sp>
      <p:sp>
        <p:nvSpPr>
          <p:cNvPr id="4" name="Title 1"/>
          <p:cNvSpPr>
            <a:spLocks noGrp="1"/>
          </p:cNvSpPr>
          <p:nvPr>
            <p:ph type="title"/>
          </p:nvPr>
        </p:nvSpPr>
        <p:spPr/>
        <p:txBody>
          <a:bodyPr>
            <a:normAutofit/>
          </a:bodyPr>
          <a:lstStyle/>
          <a:p>
            <a:r>
              <a:rPr lang="en-GB" dirty="0" smtClean="0"/>
              <a:t>Heating Contracts </a:t>
            </a:r>
            <a:endParaRPr lang="en-GB" dirty="0"/>
          </a:p>
        </p:txBody>
      </p:sp>
    </p:spTree>
    <p:extLst>
      <p:ext uri="{BB962C8B-B14F-4D97-AF65-F5344CB8AC3E}">
        <p14:creationId xmlns:p14="http://schemas.microsoft.com/office/powerpoint/2010/main" val="1898579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Planned Maintenance Contracts </a:t>
            </a:r>
            <a:endParaRPr lang="en-GB" dirty="0"/>
          </a:p>
        </p:txBody>
      </p:sp>
      <p:sp>
        <p:nvSpPr>
          <p:cNvPr id="3" name="Content Placeholder 2"/>
          <p:cNvSpPr>
            <a:spLocks noGrp="1"/>
          </p:cNvSpPr>
          <p:nvPr>
            <p:ph idx="1"/>
          </p:nvPr>
        </p:nvSpPr>
        <p:spPr/>
        <p:txBody>
          <a:bodyPr/>
          <a:lstStyle/>
          <a:p>
            <a:r>
              <a:rPr lang="en-GB" dirty="0" smtClean="0"/>
              <a:t>Market Engagement </a:t>
            </a:r>
          </a:p>
          <a:p>
            <a:r>
              <a:rPr lang="en-GB" dirty="0" smtClean="0"/>
              <a:t>Contractors would prefer</a:t>
            </a:r>
          </a:p>
          <a:p>
            <a:pPr lvl="1"/>
            <a:r>
              <a:rPr lang="en-GB" dirty="0" smtClean="0"/>
              <a:t>Bigger Lots (6 throughout Province)</a:t>
            </a:r>
          </a:p>
          <a:p>
            <a:pPr lvl="1"/>
            <a:r>
              <a:rPr lang="en-GB" dirty="0" smtClean="0"/>
              <a:t>Longer Contracts (10 years)</a:t>
            </a:r>
          </a:p>
          <a:p>
            <a:pPr lvl="1"/>
            <a:r>
              <a:rPr lang="en-GB" dirty="0" smtClean="0"/>
              <a:t>To work in partnership with Housing Executive </a:t>
            </a:r>
          </a:p>
          <a:p>
            <a:r>
              <a:rPr lang="en-GB" dirty="0" smtClean="0"/>
              <a:t>Tender November/ December 2017</a:t>
            </a:r>
          </a:p>
          <a:p>
            <a:r>
              <a:rPr lang="en-GB" dirty="0" smtClean="0"/>
              <a:t>Award Contracts April- July 2018</a:t>
            </a:r>
          </a:p>
          <a:p>
            <a:r>
              <a:rPr lang="en-GB" dirty="0" smtClean="0"/>
              <a:t>Contracts will commence on site 2019</a:t>
            </a:r>
          </a:p>
          <a:p>
            <a:pPr marL="0" indent="0">
              <a:buNone/>
            </a:pPr>
            <a:endParaRPr lang="en-GB" dirty="0" smtClean="0"/>
          </a:p>
        </p:txBody>
      </p:sp>
    </p:spTree>
    <p:extLst>
      <p:ext uri="{BB962C8B-B14F-4D97-AF65-F5344CB8AC3E}">
        <p14:creationId xmlns:p14="http://schemas.microsoft.com/office/powerpoint/2010/main" val="2889697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Planned Maintenance Contracts </a:t>
            </a:r>
            <a:endParaRPr lang="en-GB" dirty="0"/>
          </a:p>
        </p:txBody>
      </p:sp>
      <p:sp>
        <p:nvSpPr>
          <p:cNvPr id="3" name="Content Placeholder 2"/>
          <p:cNvSpPr>
            <a:spLocks noGrp="1"/>
          </p:cNvSpPr>
          <p:nvPr>
            <p:ph idx="1"/>
          </p:nvPr>
        </p:nvSpPr>
        <p:spPr/>
        <p:txBody>
          <a:bodyPr>
            <a:normAutofit/>
          </a:bodyPr>
          <a:lstStyle/>
          <a:p>
            <a:r>
              <a:rPr lang="en-GB" dirty="0" smtClean="0"/>
              <a:t>Social Clauses </a:t>
            </a:r>
          </a:p>
          <a:p>
            <a:pPr lvl="1"/>
            <a:r>
              <a:rPr lang="en-GB" dirty="0"/>
              <a:t>Establish, at least, one sustainable social economy initiative per Contract Lot</a:t>
            </a:r>
          </a:p>
          <a:p>
            <a:pPr lvl="1"/>
            <a:r>
              <a:rPr lang="en-GB" dirty="0"/>
              <a:t>Better understand the needs of the communities in which </a:t>
            </a:r>
            <a:r>
              <a:rPr lang="en-GB" dirty="0" smtClean="0"/>
              <a:t>Contractors </a:t>
            </a:r>
            <a:r>
              <a:rPr lang="en-GB" dirty="0"/>
              <a:t>work</a:t>
            </a:r>
          </a:p>
          <a:p>
            <a:pPr lvl="1"/>
            <a:r>
              <a:rPr lang="en-GB" dirty="0"/>
              <a:t>Add social value and make a measureable social impact, through an appropriate and tangible social </a:t>
            </a:r>
            <a:r>
              <a:rPr lang="en-GB" dirty="0" smtClean="0"/>
              <a:t>investment</a:t>
            </a:r>
          </a:p>
          <a:p>
            <a:pPr lvl="1"/>
            <a:r>
              <a:rPr lang="en-GB" dirty="0" smtClean="0"/>
              <a:t>Bring </a:t>
            </a:r>
            <a:r>
              <a:rPr lang="en-GB" dirty="0"/>
              <a:t>economic improvement to </a:t>
            </a:r>
            <a:r>
              <a:rPr lang="en-GB" dirty="0" smtClean="0"/>
              <a:t>our communities</a:t>
            </a:r>
          </a:p>
          <a:p>
            <a:pPr lvl="1"/>
            <a:r>
              <a:rPr lang="en-GB" dirty="0" smtClean="0"/>
              <a:t>Enhance </a:t>
            </a:r>
            <a:r>
              <a:rPr lang="en-GB" dirty="0"/>
              <a:t>the communities’ skills base, and so increase </a:t>
            </a:r>
            <a:r>
              <a:rPr lang="en-GB" dirty="0" smtClean="0"/>
              <a:t>employability/ </a:t>
            </a:r>
            <a:r>
              <a:rPr lang="en-GB" dirty="0"/>
              <a:t>employment opportunities for residents</a:t>
            </a:r>
          </a:p>
        </p:txBody>
      </p:sp>
    </p:spTree>
    <p:extLst>
      <p:ext uri="{BB962C8B-B14F-4D97-AF65-F5344CB8AC3E}">
        <p14:creationId xmlns:p14="http://schemas.microsoft.com/office/powerpoint/2010/main" val="3530164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936104"/>
          </a:xfrm>
        </p:spPr>
        <p:txBody>
          <a:bodyPr>
            <a:normAutofit/>
          </a:bodyPr>
          <a:lstStyle/>
          <a:p>
            <a:pPr algn="ctr"/>
            <a:r>
              <a:rPr lang="en-GB" dirty="0" smtClean="0"/>
              <a:t>Discussion</a:t>
            </a:r>
            <a:endParaRPr lang="en-GB" dirty="0"/>
          </a:p>
        </p:txBody>
      </p:sp>
      <p:pic>
        <p:nvPicPr>
          <p:cNvPr id="5122" name="Picture 2" descr="C:\Users\stoker_ma\Desktop\depositphotos_5831028-stock-photo-time-for-discussion.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91680" y="1628800"/>
            <a:ext cx="5852582" cy="4086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31225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lnDef>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D5A3F22-3707-44C9-A475-96D10481B6C7}">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12B7AA61-75C3-41B3-ACC4-C63BD4C7B4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F802307B-986D-477C-8626-A9B543A0A9A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451</TotalTime>
  <Words>674</Words>
  <Application>Microsoft Office PowerPoint</Application>
  <PresentationFormat>On-screen Show (4:3)</PresentationFormat>
  <Paragraphs>127</Paragraphs>
  <Slides>10</Slides>
  <Notes>4</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1_Flow</vt:lpstr>
      <vt:lpstr>Flow</vt:lpstr>
      <vt:lpstr>Asset Management Contracts  Response Heating Planned Maintenance  </vt:lpstr>
      <vt:lpstr>Contractor Appointment Slots</vt:lpstr>
      <vt:lpstr>PowerPoint Presentation</vt:lpstr>
      <vt:lpstr>ECMS</vt:lpstr>
      <vt:lpstr>Heating Contracts </vt:lpstr>
      <vt:lpstr>Heating Contracts </vt:lpstr>
      <vt:lpstr>Planned Maintenance Contracts </vt:lpstr>
      <vt:lpstr>Planned Maintenance Contracts </vt:lpstr>
      <vt:lpstr>Discussion</vt:lpstr>
      <vt:lpstr>Planned Maintenance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Approach to Maintenance Delivery</dc:title>
  <dc:creator>test</dc:creator>
  <cp:lastModifiedBy>NIHE</cp:lastModifiedBy>
  <cp:revision>29</cp:revision>
  <cp:lastPrinted>2017-08-23T13:31:09Z</cp:lastPrinted>
  <dcterms:created xsi:type="dcterms:W3CDTF">2017-08-23T11:42:44Z</dcterms:created>
  <dcterms:modified xsi:type="dcterms:W3CDTF">2017-09-13T08:39:39Z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-788390488</vt:i4>
  </property>
  <property fmtid="{D5CDD505-2E9C-101B-9397-08002B2CF9AE}" pid="3" name="_NewReviewCycle">
    <vt:lpwstr/>
  </property>
  <property fmtid="{D5CDD505-2E9C-101B-9397-08002B2CF9AE}" pid="4" name="_EmailSubject">
    <vt:lpwstr>CHF Mins</vt:lpwstr>
  </property>
  <property fmtid="{D5CDD505-2E9C-101B-9397-08002B2CF9AE}" pid="5" name="_AuthorEmail">
    <vt:lpwstr>Naoimh.McArdleMcfall@NIHE.GOV.UK</vt:lpwstr>
  </property>
  <property fmtid="{D5CDD505-2E9C-101B-9397-08002B2CF9AE}" pid="6" name="_AuthorEmailDisplayName">
    <vt:lpwstr>McardleMcfall, Naoimh</vt:lpwstr>
  </property>
  <property fmtid="{D5CDD505-2E9C-101B-9397-08002B2CF9AE}" pid="7" name="_PreviousAdHocReviewCycleID">
    <vt:i4>-8434070</vt:i4>
  </property>
</Properties>
</file>